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258" r:id="rId3"/>
    <p:sldId id="321" r:id="rId4"/>
    <p:sldId id="257" r:id="rId5"/>
    <p:sldId id="265" r:id="rId6"/>
    <p:sldId id="263" r:id="rId7"/>
    <p:sldId id="266" r:id="rId8"/>
    <p:sldId id="269" r:id="rId9"/>
    <p:sldId id="270" r:id="rId10"/>
    <p:sldId id="282" r:id="rId11"/>
    <p:sldId id="324" r:id="rId12"/>
    <p:sldId id="325" r:id="rId13"/>
    <p:sldId id="271" r:id="rId14"/>
    <p:sldId id="272" r:id="rId15"/>
    <p:sldId id="281" r:id="rId16"/>
    <p:sldId id="326" r:id="rId17"/>
    <p:sldId id="273" r:id="rId18"/>
    <p:sldId id="274" r:id="rId19"/>
    <p:sldId id="317" r:id="rId20"/>
    <p:sldId id="318" r:id="rId21"/>
    <p:sldId id="342" r:id="rId22"/>
    <p:sldId id="320" r:id="rId23"/>
    <p:sldId id="319" r:id="rId24"/>
    <p:sldId id="275" r:id="rId25"/>
    <p:sldId id="276" r:id="rId26"/>
    <p:sldId id="333" r:id="rId27"/>
    <p:sldId id="278" r:id="rId28"/>
    <p:sldId id="280" r:id="rId29"/>
    <p:sldId id="279" r:id="rId30"/>
    <p:sldId id="286" r:id="rId31"/>
    <p:sldId id="288" r:id="rId32"/>
    <p:sldId id="287" r:id="rId33"/>
    <p:sldId id="289" r:id="rId34"/>
    <p:sldId id="291" r:id="rId35"/>
    <p:sldId id="293" r:id="rId36"/>
    <p:sldId id="354" r:id="rId37"/>
    <p:sldId id="290" r:id="rId38"/>
    <p:sldId id="294" r:id="rId39"/>
    <p:sldId id="344" r:id="rId40"/>
    <p:sldId id="322" r:id="rId41"/>
    <p:sldId id="297" r:id="rId42"/>
    <p:sldId id="301" r:id="rId43"/>
    <p:sldId id="298" r:id="rId44"/>
    <p:sldId id="300" r:id="rId45"/>
    <p:sldId id="302" r:id="rId46"/>
    <p:sldId id="306" r:id="rId47"/>
    <p:sldId id="308" r:id="rId48"/>
    <p:sldId id="331" r:id="rId49"/>
    <p:sldId id="303" r:id="rId50"/>
    <p:sldId id="327" r:id="rId51"/>
    <p:sldId id="330" r:id="rId52"/>
    <p:sldId id="328" r:id="rId53"/>
    <p:sldId id="329" r:id="rId54"/>
    <p:sldId id="352" r:id="rId55"/>
    <p:sldId id="309" r:id="rId56"/>
    <p:sldId id="315" r:id="rId57"/>
    <p:sldId id="314" r:id="rId58"/>
    <p:sldId id="310" r:id="rId59"/>
    <p:sldId id="312" r:id="rId60"/>
    <p:sldId id="323" r:id="rId61"/>
    <p:sldId id="353" r:id="rId62"/>
    <p:sldId id="316" r:id="rId63"/>
    <p:sldId id="311" r:id="rId64"/>
  </p:sldIdLst>
  <p:sldSz cx="9144000" cy="6858000" type="screen4x3"/>
  <p:notesSz cx="6858000" cy="9144000"/>
  <p:custDataLst>
    <p:tags r:id="rId6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10" d="100"/>
          <a:sy n="110" d="100"/>
        </p:scale>
        <p:origin x="-752" y="3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2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tags" Target="tags/tag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B6429C-544B-D144-9440-91683A2F912E}" type="datetimeFigureOut">
              <a:rPr lang="en-US" smtClean="0"/>
              <a:t>3/22/15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59183C-8BEA-E54D-9DCE-0D7EC46B16C1}" type="slidenum">
              <a:rPr lang="en-US" smtClean="0"/>
              <a:t>‹#›</a:t>
            </a:fld>
            <a:endParaRPr lang="en-US"/>
          </a:p>
        </p:txBody>
      </p:sp>
    </p:spTree>
    <p:extLst>
      <p:ext uri="{BB962C8B-B14F-4D97-AF65-F5344CB8AC3E}">
        <p14:creationId xmlns:p14="http://schemas.microsoft.com/office/powerpoint/2010/main" val="11590285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organ systems you are learning about in this series are physically connected organelles.  These organelles</a:t>
            </a:r>
            <a:r>
              <a:rPr lang="en-US" baseline="0" dirty="0" smtClean="0"/>
              <a:t> evolved to have extremely important specialized functions, but in physiology these systems must be able to communicate with each other and the outside world</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a:t>
            </a:fld>
            <a:endParaRPr lang="en-US"/>
          </a:p>
        </p:txBody>
      </p:sp>
    </p:spTree>
    <p:extLst>
      <p:ext uri="{BB962C8B-B14F-4D97-AF65-F5344CB8AC3E}">
        <p14:creationId xmlns:p14="http://schemas.microsoft.com/office/powerpoint/2010/main" val="243195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Anterior</a:t>
            </a:r>
            <a:r>
              <a:rPr lang="en-US" baseline="0" dirty="0" smtClean="0"/>
              <a:t> pituitary is connected to the hypothalamus by </a:t>
            </a:r>
            <a:r>
              <a:rPr lang="en-US" baseline="0" dirty="0" err="1" smtClean="0"/>
              <a:t>capilaries</a:t>
            </a:r>
            <a:r>
              <a:rPr lang="en-US" baseline="0" dirty="0" smtClean="0"/>
              <a:t> called the </a:t>
            </a:r>
            <a:r>
              <a:rPr lang="en-US" baseline="0" dirty="0" err="1" smtClean="0"/>
              <a:t>hypophyseal</a:t>
            </a:r>
            <a:r>
              <a:rPr lang="en-US" baseline="0" dirty="0" smtClean="0"/>
              <a:t> portal system</a:t>
            </a:r>
          </a:p>
          <a:p>
            <a:r>
              <a:rPr lang="en-US" baseline="0" dirty="0" smtClean="0"/>
              <a:t>Posterior pituitary is connected to the hypothalamus by neurons</a:t>
            </a:r>
          </a:p>
          <a:p>
            <a:r>
              <a:rPr lang="en-US" baseline="0" dirty="0" smtClean="0"/>
              <a:t>Both can secrete hormones directly into the circulation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45</a:t>
            </a:fld>
            <a:endParaRPr lang="en-US"/>
          </a:p>
        </p:txBody>
      </p:sp>
    </p:spTree>
    <p:extLst>
      <p:ext uri="{BB962C8B-B14F-4D97-AF65-F5344CB8AC3E}">
        <p14:creationId xmlns:p14="http://schemas.microsoft.com/office/powerpoint/2010/main" val="936987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all GPCRs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46</a:t>
            </a:fld>
            <a:endParaRPr lang="en-US"/>
          </a:p>
        </p:txBody>
      </p:sp>
    </p:spTree>
    <p:extLst>
      <p:ext uri="{BB962C8B-B14F-4D97-AF65-F5344CB8AC3E}">
        <p14:creationId xmlns:p14="http://schemas.microsoft.com/office/powerpoint/2010/main" val="285679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ADH is vasopressin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47</a:t>
            </a:fld>
            <a:endParaRPr lang="en-US"/>
          </a:p>
        </p:txBody>
      </p:sp>
    </p:spTree>
    <p:extLst>
      <p:ext uri="{BB962C8B-B14F-4D97-AF65-F5344CB8AC3E}">
        <p14:creationId xmlns:p14="http://schemas.microsoft.com/office/powerpoint/2010/main" val="4000611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enough, can cause </a:t>
            </a:r>
            <a:r>
              <a:rPr lang="en-US" dirty="0" err="1" smtClean="0"/>
              <a:t>hypernatria</a:t>
            </a:r>
            <a:r>
              <a:rPr lang="en-US" dirty="0" smtClean="0"/>
              <a:t>,</a:t>
            </a:r>
            <a:r>
              <a:rPr lang="en-US" baseline="0" dirty="0" smtClean="0"/>
              <a:t> diabetes </a:t>
            </a:r>
            <a:r>
              <a:rPr lang="en-US" baseline="0" dirty="0" err="1" smtClean="0"/>
              <a:t>insipidus</a:t>
            </a:r>
            <a:endParaRPr lang="en-US" baseline="0" dirty="0" smtClean="0"/>
          </a:p>
          <a:p>
            <a:r>
              <a:rPr lang="en-US" baseline="0" dirty="0" smtClean="0"/>
              <a:t>This is because not enough water is pulled back in from the urine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56</a:t>
            </a:fld>
            <a:endParaRPr lang="en-US"/>
          </a:p>
        </p:txBody>
      </p:sp>
    </p:spTree>
    <p:extLst>
      <p:ext uri="{BB962C8B-B14F-4D97-AF65-F5344CB8AC3E}">
        <p14:creationId xmlns:p14="http://schemas.microsoft.com/office/powerpoint/2010/main" val="4039266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Severed pituitary stalk</a:t>
            </a:r>
            <a:r>
              <a:rPr lang="en-US" baseline="0" dirty="0" smtClean="0"/>
              <a:t> -&gt; low vasopressin -&gt; low water </a:t>
            </a:r>
            <a:r>
              <a:rPr lang="en-US" baseline="0" dirty="0" err="1" smtClean="0"/>
              <a:t>reabsorbtion</a:t>
            </a:r>
            <a:r>
              <a:rPr lang="en-US" baseline="0" dirty="0" smtClean="0"/>
              <a:t> -&gt; diabetes </a:t>
            </a:r>
            <a:r>
              <a:rPr lang="en-US" baseline="0" dirty="0" err="1" smtClean="0"/>
              <a:t>insipidus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57</a:t>
            </a:fld>
            <a:endParaRPr lang="en-US"/>
          </a:p>
        </p:txBody>
      </p:sp>
    </p:spTree>
    <p:extLst>
      <p:ext uri="{BB962C8B-B14F-4D97-AF65-F5344CB8AC3E}">
        <p14:creationId xmlns:p14="http://schemas.microsoft.com/office/powerpoint/2010/main" val="3486442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as there are </a:t>
            </a:r>
            <a:r>
              <a:rPr lang="en-US" baseline="0" dirty="0" err="1" smtClean="0"/>
              <a:t>cotnractions</a:t>
            </a:r>
            <a:r>
              <a:rPr lang="en-US" baseline="0" dirty="0" smtClean="0"/>
              <a:t>, that induces more oxytocin release.  </a:t>
            </a:r>
          </a:p>
          <a:p>
            <a:endParaRPr lang="en-US" baseline="0" dirty="0" smtClean="0"/>
          </a:p>
          <a:p>
            <a:r>
              <a:rPr lang="en-US" baseline="0" dirty="0" smtClean="0"/>
              <a:t>This is a positive feedback loop</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59</a:t>
            </a:fld>
            <a:endParaRPr lang="en-US"/>
          </a:p>
        </p:txBody>
      </p:sp>
    </p:spTree>
    <p:extLst>
      <p:ext uri="{BB962C8B-B14F-4D97-AF65-F5344CB8AC3E}">
        <p14:creationId xmlns:p14="http://schemas.microsoft.com/office/powerpoint/2010/main" val="3887941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Bacteria </a:t>
            </a:r>
            <a:r>
              <a:rPr lang="en-US" dirty="0" err="1" smtClean="0"/>
              <a:t>chemotaxis</a:t>
            </a:r>
            <a:r>
              <a:rPr lang="en-US" baseline="0" dirty="0" smtClean="0"/>
              <a:t> around a sugar cube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a:t>
            </a:fld>
            <a:endParaRPr lang="en-US"/>
          </a:p>
        </p:txBody>
      </p:sp>
    </p:spTree>
    <p:extLst>
      <p:ext uri="{BB962C8B-B14F-4D97-AF65-F5344CB8AC3E}">
        <p14:creationId xmlns:p14="http://schemas.microsoft.com/office/powerpoint/2010/main" val="193774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size of human growth hormone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10</a:t>
            </a:fld>
            <a:endParaRPr lang="en-US"/>
          </a:p>
        </p:txBody>
      </p:sp>
    </p:spTree>
    <p:extLst>
      <p:ext uri="{BB962C8B-B14F-4D97-AF65-F5344CB8AC3E}">
        <p14:creationId xmlns:p14="http://schemas.microsoft.com/office/powerpoint/2010/main" val="3947996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Total oversimplification as hormones are now</a:t>
            </a:r>
            <a:r>
              <a:rPr lang="en-US" baseline="0" dirty="0" smtClean="0"/>
              <a:t> known to be made in many other tissues (gut/fat/muscle). </a:t>
            </a:r>
          </a:p>
          <a:p>
            <a:r>
              <a:rPr lang="en-US" baseline="0" dirty="0" smtClean="0"/>
              <a:t>Point out that the same gland often makes hormones of the same chemical class, even though they exert different effects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13</a:t>
            </a:fld>
            <a:endParaRPr lang="en-US"/>
          </a:p>
        </p:txBody>
      </p:sp>
    </p:spTree>
    <p:extLst>
      <p:ext uri="{BB962C8B-B14F-4D97-AF65-F5344CB8AC3E}">
        <p14:creationId xmlns:p14="http://schemas.microsoft.com/office/powerpoint/2010/main" val="3153664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Calcitonin responds</a:t>
            </a:r>
            <a:r>
              <a:rPr lang="en-US" baseline="0" dirty="0" smtClean="0"/>
              <a:t> to elevated calcium</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14</a:t>
            </a:fld>
            <a:endParaRPr lang="en-US"/>
          </a:p>
        </p:txBody>
      </p:sp>
    </p:spTree>
    <p:extLst>
      <p:ext uri="{BB962C8B-B14F-4D97-AF65-F5344CB8AC3E}">
        <p14:creationId xmlns:p14="http://schemas.microsoft.com/office/powerpoint/2010/main" val="1060897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tell you the chemical type of the</a:t>
            </a:r>
            <a:r>
              <a:rPr lang="en-US" baseline="0" dirty="0" smtClean="0"/>
              <a:t> hormone, you should be able to tell me whether it is a nuclear hormone or a cell surface receptor</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17</a:t>
            </a:fld>
            <a:endParaRPr lang="en-US"/>
          </a:p>
        </p:txBody>
      </p:sp>
    </p:spTree>
    <p:extLst>
      <p:ext uri="{BB962C8B-B14F-4D97-AF65-F5344CB8AC3E}">
        <p14:creationId xmlns:p14="http://schemas.microsoft.com/office/powerpoint/2010/main" val="2878266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that this is an example of neuroendocrine regulation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32</a:t>
            </a:fld>
            <a:endParaRPr lang="en-US"/>
          </a:p>
        </p:txBody>
      </p:sp>
    </p:spTree>
    <p:extLst>
      <p:ext uri="{BB962C8B-B14F-4D97-AF65-F5344CB8AC3E}">
        <p14:creationId xmlns:p14="http://schemas.microsoft.com/office/powerpoint/2010/main" val="2919208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LH is lateral hypothalamus</a:t>
            </a:r>
          </a:p>
          <a:p>
            <a:endParaRPr lang="en-US" dirty="0" smtClean="0"/>
          </a:p>
          <a:p>
            <a:r>
              <a:rPr lang="en-US" dirty="0" smtClean="0"/>
              <a:t>VTA is in midbrain</a:t>
            </a:r>
          </a:p>
          <a:p>
            <a:r>
              <a:rPr lang="en-US" dirty="0" smtClean="0"/>
              <a:t>AMG</a:t>
            </a:r>
            <a:r>
              <a:rPr lang="en-US" baseline="0" dirty="0" smtClean="0"/>
              <a:t> is amygdala</a:t>
            </a:r>
          </a:p>
          <a:p>
            <a:r>
              <a:rPr lang="en-US" baseline="0" dirty="0" smtClean="0"/>
              <a:t>PFC is </a:t>
            </a:r>
            <a:r>
              <a:rPr lang="en-US" baseline="0" dirty="0" err="1" smtClean="0"/>
              <a:t>prefromtal</a:t>
            </a:r>
            <a:r>
              <a:rPr lang="en-US" baseline="0" dirty="0" smtClean="0"/>
              <a:t> cortex</a:t>
            </a:r>
            <a:endParaRPr lang="en-US" dirty="0" smtClean="0"/>
          </a:p>
        </p:txBody>
      </p:sp>
      <p:sp>
        <p:nvSpPr>
          <p:cNvPr id="4" name="Slide Number Placeholder 3"/>
          <p:cNvSpPr>
            <a:spLocks noGrp="1"/>
          </p:cNvSpPr>
          <p:nvPr>
            <p:ph type="sldNum" sz="quarter" idx="10"/>
          </p:nvPr>
        </p:nvSpPr>
        <p:spPr/>
        <p:txBody>
          <a:bodyPr/>
          <a:lstStyle/>
          <a:p>
            <a:fld id="{2759183C-8BEA-E54D-9DCE-0D7EC46B16C1}" type="slidenum">
              <a:rPr lang="en-US" smtClean="0"/>
              <a:t>42</a:t>
            </a:fld>
            <a:endParaRPr lang="en-US"/>
          </a:p>
        </p:txBody>
      </p:sp>
    </p:spTree>
    <p:extLst>
      <p:ext uri="{BB962C8B-B14F-4D97-AF65-F5344CB8AC3E}">
        <p14:creationId xmlns:p14="http://schemas.microsoft.com/office/powerpoint/2010/main" val="3318217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of these regulate</a:t>
            </a:r>
            <a:r>
              <a:rPr lang="en-US" baseline="0" dirty="0" smtClean="0"/>
              <a:t>s different processes</a:t>
            </a:r>
          </a:p>
          <a:p>
            <a:r>
              <a:rPr lang="en-US" baseline="0" dirty="0" smtClean="0"/>
              <a:t>Mention how there is no way for endocrine secretion within the hypothalamus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44</a:t>
            </a:fld>
            <a:endParaRPr lang="en-US"/>
          </a:p>
        </p:txBody>
      </p:sp>
    </p:spTree>
    <p:extLst>
      <p:ext uri="{BB962C8B-B14F-4D97-AF65-F5344CB8AC3E}">
        <p14:creationId xmlns:p14="http://schemas.microsoft.com/office/powerpoint/2010/main" val="271829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158289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174265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655859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33690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B82DF5-5DE6-9F42-B9ED-CDD61DB9997C}" type="datetimeFigureOut">
              <a:rPr lang="en-US" smtClean="0"/>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612876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B82DF5-5DE6-9F42-B9ED-CDD61DB9997C}" type="datetimeFigureOut">
              <a:rPr lang="en-US" smtClean="0"/>
              <a:t>3/22/15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988715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B82DF5-5DE6-9F42-B9ED-CDD61DB9997C}" type="datetimeFigureOut">
              <a:rPr lang="en-US" smtClean="0"/>
              <a:t>3/22/15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812600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B82DF5-5DE6-9F42-B9ED-CDD61DB9997C}" type="datetimeFigureOut">
              <a:rPr lang="en-US" smtClean="0"/>
              <a:t>3/22/15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501543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82DF5-5DE6-9F42-B9ED-CDD61DB9997C}" type="datetimeFigureOut">
              <a:rPr lang="en-US" smtClean="0"/>
              <a:t>3/22/15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948146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82DF5-5DE6-9F42-B9ED-CDD61DB9997C}" type="datetimeFigureOut">
              <a:rPr lang="en-US" smtClean="0"/>
              <a:t>3/22/15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96437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82DF5-5DE6-9F42-B9ED-CDD61DB9997C}" type="datetimeFigureOut">
              <a:rPr lang="en-US" smtClean="0"/>
              <a:t>3/22/15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9146016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82DF5-5DE6-9F42-B9ED-CDD61DB9997C}" type="datetimeFigureOut">
              <a:rPr lang="en-US" smtClean="0"/>
              <a:t>3/22/15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7D7EE8-8335-5243-822B-3428058166FC}" type="slidenum">
              <a:rPr lang="en-US" smtClean="0"/>
              <a:t>‹#›</a:t>
            </a:fld>
            <a:endParaRPr lang="en-US"/>
          </a:p>
        </p:txBody>
      </p:sp>
    </p:spTree>
    <p:extLst>
      <p:ext uri="{BB962C8B-B14F-4D97-AF65-F5344CB8AC3E}">
        <p14:creationId xmlns:p14="http://schemas.microsoft.com/office/powerpoint/2010/main" val="1427931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slideLayout" Target="../slideLayouts/slideLayout2.xml"/><Relationship Id="rId6" Type="http://schemas.openxmlformats.org/officeDocument/2006/relationships/image" Target="../media/image16.png"/><Relationship Id="rId1" Type="http://schemas.openxmlformats.org/officeDocument/2006/relationships/tags" Target="../tags/tag2.xml"/><Relationship Id="rId2" Type="http://schemas.openxmlformats.org/officeDocument/2006/relationships/tags" Target="../tags/tag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Endocrine Control Systems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9962026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Kinds of Hormones Are There?</a:t>
            </a:r>
            <a:endParaRPr lang="en-US" dirty="0"/>
          </a:p>
        </p:txBody>
      </p:sp>
      <p:pic>
        <p:nvPicPr>
          <p:cNvPr id="4" name="Picture 3" descr="hormone-classific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374" y="1224173"/>
            <a:ext cx="4310941" cy="5481294"/>
          </a:xfrm>
          <a:prstGeom prst="rect">
            <a:avLst/>
          </a:prstGeom>
        </p:spPr>
      </p:pic>
    </p:spTree>
    <p:extLst>
      <p:ext uri="{BB962C8B-B14F-4D97-AF65-F5344CB8AC3E}">
        <p14:creationId xmlns:p14="http://schemas.microsoft.com/office/powerpoint/2010/main" val="317200774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Endocrine </a:t>
            </a:r>
            <a:r>
              <a:rPr lang="en-US" dirty="0" err="1" smtClean="0"/>
              <a:t>vs</a:t>
            </a:r>
            <a:r>
              <a:rPr lang="en-US" dirty="0" smtClean="0"/>
              <a:t> Exocrine</a:t>
            </a:r>
            <a:endParaRPr lang="en-US" dirty="0"/>
          </a:p>
        </p:txBody>
      </p:sp>
      <p:pic>
        <p:nvPicPr>
          <p:cNvPr id="4" name="Picture 3"/>
          <p:cNvPicPr>
            <a:picLocks noChangeAspect="1"/>
          </p:cNvPicPr>
          <p:nvPr/>
        </p:nvPicPr>
        <p:blipFill>
          <a:blip r:embed="rId2"/>
          <a:stretch>
            <a:fillRect/>
          </a:stretch>
        </p:blipFill>
        <p:spPr>
          <a:xfrm>
            <a:off x="588817" y="1618671"/>
            <a:ext cx="7525539" cy="3311237"/>
          </a:xfrm>
          <a:prstGeom prst="rect">
            <a:avLst/>
          </a:prstGeom>
        </p:spPr>
      </p:pic>
    </p:spTree>
    <p:extLst>
      <p:ext uri="{BB962C8B-B14F-4D97-AF65-F5344CB8AC3E}">
        <p14:creationId xmlns:p14="http://schemas.microsoft.com/office/powerpoint/2010/main" val="50479692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Neuroendocrine Secretions</a:t>
            </a:r>
            <a:endParaRPr lang="en-US" dirty="0"/>
          </a:p>
        </p:txBody>
      </p:sp>
      <p:pic>
        <p:nvPicPr>
          <p:cNvPr id="4" name="Picture 3"/>
          <p:cNvPicPr>
            <a:picLocks noChangeAspect="1"/>
          </p:cNvPicPr>
          <p:nvPr/>
        </p:nvPicPr>
        <p:blipFill>
          <a:blip r:embed="rId2"/>
          <a:stretch>
            <a:fillRect/>
          </a:stretch>
        </p:blipFill>
        <p:spPr>
          <a:xfrm>
            <a:off x="0" y="1701800"/>
            <a:ext cx="9144000" cy="3450566"/>
          </a:xfrm>
          <a:prstGeom prst="rect">
            <a:avLst/>
          </a:prstGeom>
        </p:spPr>
      </p:pic>
    </p:spTree>
    <p:extLst>
      <p:ext uri="{BB962C8B-B14F-4D97-AF65-F5344CB8AC3E}">
        <p14:creationId xmlns:p14="http://schemas.microsoft.com/office/powerpoint/2010/main" val="121054264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Generally, where are hormones made</a:t>
            </a:r>
            <a:endParaRPr lang="en-US" dirty="0"/>
          </a:p>
        </p:txBody>
      </p:sp>
      <p:pic>
        <p:nvPicPr>
          <p:cNvPr id="4" name="Picture 3"/>
          <p:cNvPicPr>
            <a:picLocks noChangeAspect="1"/>
          </p:cNvPicPr>
          <p:nvPr/>
        </p:nvPicPr>
        <p:blipFill>
          <a:blip r:embed="rId3"/>
          <a:stretch>
            <a:fillRect/>
          </a:stretch>
        </p:blipFill>
        <p:spPr>
          <a:xfrm>
            <a:off x="1765300" y="1417638"/>
            <a:ext cx="4451205" cy="5440362"/>
          </a:xfrm>
          <a:prstGeom prst="rect">
            <a:avLst/>
          </a:prstGeom>
        </p:spPr>
      </p:pic>
    </p:spTree>
    <p:extLst>
      <p:ext uri="{BB962C8B-B14F-4D97-AF65-F5344CB8AC3E}">
        <p14:creationId xmlns:p14="http://schemas.microsoft.com/office/powerpoint/2010/main" val="6272600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Generally how are hormones released?</a:t>
            </a:r>
            <a:endParaRPr lang="en-US" dirty="0"/>
          </a:p>
        </p:txBody>
      </p:sp>
      <p:sp>
        <p:nvSpPr>
          <p:cNvPr id="3" name="Content Placeholder 2"/>
          <p:cNvSpPr>
            <a:spLocks noGrp="1"/>
          </p:cNvSpPr>
          <p:nvPr>
            <p:ph idx="1"/>
          </p:nvPr>
        </p:nvSpPr>
        <p:spPr/>
        <p:txBody>
          <a:bodyPr>
            <a:normAutofit lnSpcReduction="10000"/>
          </a:bodyPr>
          <a:lstStyle/>
          <a:p>
            <a:r>
              <a:rPr lang="en-US" dirty="0" smtClean="0"/>
              <a:t>Nervous stimulation</a:t>
            </a:r>
          </a:p>
          <a:p>
            <a:pPr lvl="1"/>
            <a:r>
              <a:rPr lang="en-US" dirty="0" smtClean="0"/>
              <a:t>Adrenaline, CRH, TSH</a:t>
            </a:r>
          </a:p>
          <a:p>
            <a:r>
              <a:rPr lang="en-US" dirty="0" smtClean="0"/>
              <a:t>In Response to Another Hormone</a:t>
            </a:r>
          </a:p>
          <a:p>
            <a:pPr lvl="1"/>
            <a:r>
              <a:rPr lang="en-US" dirty="0" smtClean="0"/>
              <a:t>Cortisol (ACTH), Thyroid Hormones (TSH)</a:t>
            </a:r>
          </a:p>
          <a:p>
            <a:r>
              <a:rPr lang="en-US" dirty="0" smtClean="0"/>
              <a:t>In Response to A Metabolite</a:t>
            </a:r>
          </a:p>
          <a:p>
            <a:pPr lvl="1"/>
            <a:r>
              <a:rPr lang="en-US" dirty="0" smtClean="0"/>
              <a:t>Insulin, Glucagon, Calcitonin</a:t>
            </a:r>
          </a:p>
          <a:p>
            <a:r>
              <a:rPr lang="en-US" dirty="0" smtClean="0"/>
              <a:t>In Response to Physical Changes Such As Stretch</a:t>
            </a:r>
          </a:p>
          <a:p>
            <a:pPr lvl="1"/>
            <a:r>
              <a:rPr lang="en-US" dirty="0" smtClean="0"/>
              <a:t>Ghrelin, Renin</a:t>
            </a:r>
            <a:endParaRPr lang="en-US" dirty="0"/>
          </a:p>
        </p:txBody>
      </p:sp>
    </p:spTree>
    <p:extLst>
      <p:ext uri="{BB962C8B-B14F-4D97-AF65-F5344CB8AC3E}">
        <p14:creationId xmlns:p14="http://schemas.microsoft.com/office/powerpoint/2010/main" val="1126143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60589" cy="1143000"/>
          </a:xfrm>
        </p:spPr>
        <p:txBody>
          <a:bodyPr>
            <a:normAutofit fontScale="90000"/>
          </a:bodyPr>
          <a:lstStyle/>
          <a:p>
            <a:r>
              <a:rPr lang="en-US" dirty="0" smtClean="0"/>
              <a:t>Insulin Release In Response To Glucose</a:t>
            </a:r>
            <a:endParaRPr lang="en-US" dirty="0"/>
          </a:p>
        </p:txBody>
      </p:sp>
      <p:pic>
        <p:nvPicPr>
          <p:cNvPr id="4" name="Picture 3" descr="insulin-secre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055" y="934118"/>
            <a:ext cx="6442576" cy="5711504"/>
          </a:xfrm>
          <a:prstGeom prst="rect">
            <a:avLst/>
          </a:prstGeom>
        </p:spPr>
      </p:pic>
    </p:spTree>
    <p:extLst>
      <p:ext uri="{BB962C8B-B14F-4D97-AF65-F5344CB8AC3E}">
        <p14:creationId xmlns:p14="http://schemas.microsoft.com/office/powerpoint/2010/main" val="75303163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Basal </a:t>
            </a:r>
            <a:r>
              <a:rPr lang="en-US" dirty="0" err="1" smtClean="0"/>
              <a:t>vs</a:t>
            </a:r>
            <a:r>
              <a:rPr lang="en-US" dirty="0" smtClean="0"/>
              <a:t> Stimulated Secretion</a:t>
            </a:r>
            <a:endParaRPr lang="en-US" dirty="0"/>
          </a:p>
        </p:txBody>
      </p:sp>
      <p:pic>
        <p:nvPicPr>
          <p:cNvPr id="4" name="Picture 3"/>
          <p:cNvPicPr>
            <a:picLocks noChangeAspect="1"/>
          </p:cNvPicPr>
          <p:nvPr/>
        </p:nvPicPr>
        <p:blipFill>
          <a:blip r:embed="rId2"/>
          <a:stretch>
            <a:fillRect/>
          </a:stretch>
        </p:blipFill>
        <p:spPr>
          <a:xfrm>
            <a:off x="2803237" y="1417638"/>
            <a:ext cx="3651087" cy="5440362"/>
          </a:xfrm>
          <a:prstGeom prst="rect">
            <a:avLst/>
          </a:prstGeom>
        </p:spPr>
      </p:pic>
    </p:spTree>
    <p:extLst>
      <p:ext uri="{BB962C8B-B14F-4D97-AF65-F5344CB8AC3E}">
        <p14:creationId xmlns:p14="http://schemas.microsoft.com/office/powerpoint/2010/main" val="320641027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4157"/>
            <a:ext cx="9411368" cy="1143000"/>
          </a:xfrm>
        </p:spPr>
        <p:txBody>
          <a:bodyPr>
            <a:normAutofit/>
          </a:bodyPr>
          <a:lstStyle/>
          <a:p>
            <a:r>
              <a:rPr lang="en-US" dirty="0" smtClean="0"/>
              <a:t>What Kinds of Receptors Are There?</a:t>
            </a:r>
            <a:endParaRPr lang="en-US" dirty="0"/>
          </a:p>
        </p:txBody>
      </p:sp>
      <p:pic>
        <p:nvPicPr>
          <p:cNvPr id="4" name="Picture 3"/>
          <p:cNvPicPr>
            <a:picLocks noChangeAspect="1"/>
          </p:cNvPicPr>
          <p:nvPr/>
        </p:nvPicPr>
        <p:blipFill>
          <a:blip r:embed="rId3"/>
          <a:stretch>
            <a:fillRect/>
          </a:stretch>
        </p:blipFill>
        <p:spPr>
          <a:xfrm>
            <a:off x="655053" y="1353256"/>
            <a:ext cx="7980947" cy="4841570"/>
          </a:xfrm>
          <a:prstGeom prst="rect">
            <a:avLst/>
          </a:prstGeom>
        </p:spPr>
      </p:pic>
    </p:spTree>
    <p:extLst>
      <p:ext uri="{BB962C8B-B14F-4D97-AF65-F5344CB8AC3E}">
        <p14:creationId xmlns:p14="http://schemas.microsoft.com/office/powerpoint/2010/main" val="166115121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 Surface Receptors</a:t>
            </a:r>
            <a:endParaRPr lang="en-US" dirty="0"/>
          </a:p>
        </p:txBody>
      </p:sp>
      <p:pic>
        <p:nvPicPr>
          <p:cNvPr id="4" name="Picture 3"/>
          <p:cNvPicPr>
            <a:picLocks noChangeAspect="1"/>
          </p:cNvPicPr>
          <p:nvPr/>
        </p:nvPicPr>
        <p:blipFill>
          <a:blip r:embed="rId2"/>
          <a:stretch>
            <a:fillRect/>
          </a:stretch>
        </p:blipFill>
        <p:spPr>
          <a:xfrm>
            <a:off x="914400" y="1778000"/>
            <a:ext cx="7315200" cy="5080000"/>
          </a:xfrm>
          <a:prstGeom prst="rect">
            <a:avLst/>
          </a:prstGeom>
        </p:spPr>
      </p:pic>
    </p:spTree>
    <p:extLst>
      <p:ext uri="{BB962C8B-B14F-4D97-AF65-F5344CB8AC3E}">
        <p14:creationId xmlns:p14="http://schemas.microsoft.com/office/powerpoint/2010/main" val="33648798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Cell Surface Receptors</a:t>
            </a:r>
            <a:endParaRPr lang="en-US" dirty="0"/>
          </a:p>
        </p:txBody>
      </p:sp>
      <p:sp>
        <p:nvSpPr>
          <p:cNvPr id="4" name="Text Placeholder 3"/>
          <p:cNvSpPr>
            <a:spLocks noGrp="1"/>
          </p:cNvSpPr>
          <p:nvPr>
            <p:ph type="body" idx="1"/>
          </p:nvPr>
        </p:nvSpPr>
        <p:spPr>
          <a:xfrm>
            <a:off x="457200" y="1535113"/>
            <a:ext cx="2602345" cy="639762"/>
          </a:xfrm>
        </p:spPr>
        <p:txBody>
          <a:bodyPr/>
          <a:lstStyle/>
          <a:p>
            <a:r>
              <a:rPr lang="en-US" dirty="0" smtClean="0"/>
              <a:t>GPCRs</a:t>
            </a:r>
            <a:endParaRPr lang="en-US" dirty="0"/>
          </a:p>
        </p:txBody>
      </p:sp>
      <p:sp>
        <p:nvSpPr>
          <p:cNvPr id="5" name="Content Placeholder 4"/>
          <p:cNvSpPr>
            <a:spLocks noGrp="1"/>
          </p:cNvSpPr>
          <p:nvPr>
            <p:ph sz="half" idx="2"/>
          </p:nvPr>
        </p:nvSpPr>
        <p:spPr>
          <a:xfrm>
            <a:off x="457200" y="2174875"/>
            <a:ext cx="2602345" cy="3951288"/>
          </a:xfrm>
        </p:spPr>
        <p:txBody>
          <a:bodyPr/>
          <a:lstStyle/>
          <a:p>
            <a:r>
              <a:rPr lang="en-US" dirty="0" smtClean="0"/>
              <a:t>7-TM</a:t>
            </a:r>
          </a:p>
          <a:p>
            <a:r>
              <a:rPr lang="en-US" dirty="0" smtClean="0"/>
              <a:t>Activates G proteins in several classes</a:t>
            </a:r>
          </a:p>
          <a:p>
            <a:r>
              <a:rPr lang="en-US" dirty="0" smtClean="0"/>
              <a:t>Can regulated </a:t>
            </a:r>
            <a:r>
              <a:rPr lang="en-US" dirty="0" err="1" smtClean="0"/>
              <a:t>cAMP</a:t>
            </a:r>
            <a:r>
              <a:rPr lang="en-US" dirty="0" smtClean="0"/>
              <a:t>, </a:t>
            </a:r>
            <a:r>
              <a:rPr lang="en-US" dirty="0" err="1" smtClean="0"/>
              <a:t>Ca</a:t>
            </a:r>
            <a:r>
              <a:rPr lang="en-US" dirty="0" smtClean="0"/>
              <a:t>, DAG and </a:t>
            </a:r>
            <a:r>
              <a:rPr lang="en-US" dirty="0" err="1" smtClean="0"/>
              <a:t>RhoGTPases</a:t>
            </a:r>
            <a:endParaRPr lang="en-US" dirty="0" smtClean="0"/>
          </a:p>
          <a:p>
            <a:r>
              <a:rPr lang="en-US" dirty="0" smtClean="0"/>
              <a:t>Example </a:t>
            </a:r>
            <a:r>
              <a:rPr lang="en-US" dirty="0" smtClean="0">
                <a:latin typeface="Symbol" charset="2"/>
                <a:cs typeface="Symbol" charset="2"/>
              </a:rPr>
              <a:t>b-</a:t>
            </a:r>
            <a:r>
              <a:rPr lang="en-US" dirty="0" smtClean="0"/>
              <a:t>AR</a:t>
            </a:r>
          </a:p>
        </p:txBody>
      </p:sp>
      <p:sp>
        <p:nvSpPr>
          <p:cNvPr id="8" name="Text Placeholder 3"/>
          <p:cNvSpPr>
            <a:spLocks noGrp="1"/>
          </p:cNvSpPr>
          <p:nvPr>
            <p:ph type="body" idx="1"/>
          </p:nvPr>
        </p:nvSpPr>
        <p:spPr>
          <a:xfrm>
            <a:off x="3311236" y="1535113"/>
            <a:ext cx="2602345" cy="639762"/>
          </a:xfrm>
        </p:spPr>
        <p:txBody>
          <a:bodyPr>
            <a:normAutofit fontScale="92500" lnSpcReduction="20000"/>
          </a:bodyPr>
          <a:lstStyle/>
          <a:p>
            <a:r>
              <a:rPr lang="en-US" dirty="0" smtClean="0"/>
              <a:t>Receptor Tyrosine Kinases</a:t>
            </a:r>
            <a:endParaRPr lang="en-US" dirty="0"/>
          </a:p>
        </p:txBody>
      </p:sp>
      <p:sp>
        <p:nvSpPr>
          <p:cNvPr id="9" name="Content Placeholder 4"/>
          <p:cNvSpPr>
            <a:spLocks noGrp="1"/>
          </p:cNvSpPr>
          <p:nvPr>
            <p:ph sz="half" idx="2"/>
          </p:nvPr>
        </p:nvSpPr>
        <p:spPr>
          <a:xfrm>
            <a:off x="3311236" y="2174875"/>
            <a:ext cx="2602345" cy="3951288"/>
          </a:xfrm>
        </p:spPr>
        <p:txBody>
          <a:bodyPr/>
          <a:lstStyle/>
          <a:p>
            <a:r>
              <a:rPr lang="en-US" dirty="0" smtClean="0"/>
              <a:t>1-TM (dimer)</a:t>
            </a:r>
          </a:p>
          <a:p>
            <a:r>
              <a:rPr lang="en-US" dirty="0" err="1" smtClean="0"/>
              <a:t>Autophosphorylate</a:t>
            </a:r>
            <a:r>
              <a:rPr lang="en-US" dirty="0" smtClean="0"/>
              <a:t> on tyrosine residues</a:t>
            </a:r>
          </a:p>
          <a:p>
            <a:r>
              <a:rPr lang="en-US" dirty="0" smtClean="0"/>
              <a:t>Recruits and activates effectors like </a:t>
            </a:r>
            <a:r>
              <a:rPr lang="en-US" dirty="0" err="1" smtClean="0"/>
              <a:t>Akt</a:t>
            </a:r>
            <a:endParaRPr lang="en-US" dirty="0" smtClean="0"/>
          </a:p>
          <a:p>
            <a:r>
              <a:rPr lang="en-US" dirty="0" smtClean="0"/>
              <a:t>Example </a:t>
            </a:r>
            <a:r>
              <a:rPr lang="en-US" dirty="0" err="1" smtClean="0"/>
              <a:t>InsR</a:t>
            </a:r>
            <a:endParaRPr lang="en-US" dirty="0"/>
          </a:p>
        </p:txBody>
      </p:sp>
      <p:sp>
        <p:nvSpPr>
          <p:cNvPr id="10" name="Text Placeholder 3"/>
          <p:cNvSpPr>
            <a:spLocks noGrp="1"/>
          </p:cNvSpPr>
          <p:nvPr>
            <p:ph type="body" idx="1"/>
          </p:nvPr>
        </p:nvSpPr>
        <p:spPr>
          <a:xfrm>
            <a:off x="6121400" y="1535113"/>
            <a:ext cx="2602345" cy="639762"/>
          </a:xfrm>
        </p:spPr>
        <p:txBody>
          <a:bodyPr>
            <a:normAutofit fontScale="92500"/>
          </a:bodyPr>
          <a:lstStyle/>
          <a:p>
            <a:r>
              <a:rPr lang="en-US" dirty="0" smtClean="0"/>
              <a:t>JAK/STAT Receptors</a:t>
            </a:r>
            <a:endParaRPr lang="en-US" dirty="0"/>
          </a:p>
        </p:txBody>
      </p:sp>
      <p:sp>
        <p:nvSpPr>
          <p:cNvPr id="11" name="Content Placeholder 4"/>
          <p:cNvSpPr>
            <a:spLocks noGrp="1"/>
          </p:cNvSpPr>
          <p:nvPr>
            <p:ph sz="half" idx="2"/>
          </p:nvPr>
        </p:nvSpPr>
        <p:spPr>
          <a:xfrm>
            <a:off x="6121400" y="2174875"/>
            <a:ext cx="2602345" cy="3951288"/>
          </a:xfrm>
        </p:spPr>
        <p:txBody>
          <a:bodyPr/>
          <a:lstStyle/>
          <a:p>
            <a:r>
              <a:rPr lang="en-US" dirty="0" smtClean="0"/>
              <a:t>1-TM (dimer)</a:t>
            </a:r>
          </a:p>
          <a:p>
            <a:r>
              <a:rPr lang="en-US" dirty="0" smtClean="0"/>
              <a:t>Recruits kinase (JAK) which phosphorylates effectors (STAT)</a:t>
            </a:r>
          </a:p>
          <a:p>
            <a:r>
              <a:rPr lang="en-US" dirty="0" err="1" smtClean="0"/>
              <a:t>pSTAT</a:t>
            </a:r>
            <a:r>
              <a:rPr lang="en-US" dirty="0" smtClean="0"/>
              <a:t> activates gene transcription</a:t>
            </a:r>
          </a:p>
          <a:p>
            <a:r>
              <a:rPr lang="en-US" dirty="0" smtClean="0"/>
              <a:t>Example GH</a:t>
            </a:r>
            <a:endParaRPr lang="en-US" dirty="0"/>
          </a:p>
        </p:txBody>
      </p:sp>
    </p:spTree>
    <p:extLst>
      <p:ext uri="{BB962C8B-B14F-4D97-AF65-F5344CB8AC3E}">
        <p14:creationId xmlns:p14="http://schemas.microsoft.com/office/powerpoint/2010/main" val="1803773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blinds(horizontal)">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blinds(horizontal)">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blinds(horizontal)">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blinds(horizontal)">
                                      <p:cBhvr>
                                        <p:cTn id="25" dur="500"/>
                                        <p:tgtEl>
                                          <p:spTgt spid="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blinds(horizontal)">
                                      <p:cBhvr>
                                        <p:cTn id="30" dur="500"/>
                                        <p:tgtEl>
                                          <p:spTgt spid="8">
                                            <p:txEl>
                                              <p:pRg st="0" end="0"/>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blinds(horizontal)">
                                      <p:cBhvr>
                                        <p:cTn id="33" dur="500"/>
                                        <p:tgtEl>
                                          <p:spTgt spid="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9">
                                            <p:txEl>
                                              <p:pRg st="1" end="1"/>
                                            </p:txEl>
                                          </p:spTgt>
                                        </p:tgtEl>
                                        <p:attrNameLst>
                                          <p:attrName>style.visibility</p:attrName>
                                        </p:attrNameLst>
                                      </p:cBhvr>
                                      <p:to>
                                        <p:strVal val="visible"/>
                                      </p:to>
                                    </p:set>
                                    <p:animEffect transition="in" filter="blinds(horizontal)">
                                      <p:cBhvr>
                                        <p:cTn id="38" dur="500"/>
                                        <p:tgtEl>
                                          <p:spTgt spid="9">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Effect transition="in" filter="blinds(horizontal)">
                                      <p:cBhvr>
                                        <p:cTn id="43" dur="500"/>
                                        <p:tgtEl>
                                          <p:spTgt spid="9">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9">
                                            <p:txEl>
                                              <p:pRg st="3" end="3"/>
                                            </p:txEl>
                                          </p:spTgt>
                                        </p:tgtEl>
                                        <p:attrNameLst>
                                          <p:attrName>style.visibility</p:attrName>
                                        </p:attrNameLst>
                                      </p:cBhvr>
                                      <p:to>
                                        <p:strVal val="visible"/>
                                      </p:to>
                                    </p:set>
                                    <p:animEffect transition="in" filter="blinds(horizontal)">
                                      <p:cBhvr>
                                        <p:cTn id="48" dur="500"/>
                                        <p:tgtEl>
                                          <p:spTgt spid="9">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0">
                                            <p:txEl>
                                              <p:pRg st="0" end="0"/>
                                            </p:txEl>
                                          </p:spTgt>
                                        </p:tgtEl>
                                        <p:attrNameLst>
                                          <p:attrName>style.visibility</p:attrName>
                                        </p:attrNameLst>
                                      </p:cBhvr>
                                      <p:to>
                                        <p:strVal val="visible"/>
                                      </p:to>
                                    </p:set>
                                    <p:animEffect transition="in" filter="blinds(horizontal)">
                                      <p:cBhvr>
                                        <p:cTn id="53" dur="500"/>
                                        <p:tgtEl>
                                          <p:spTgt spid="10">
                                            <p:txEl>
                                              <p:pRg st="0" end="0"/>
                                            </p:txEl>
                                          </p:spTgt>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1">
                                            <p:txEl>
                                              <p:pRg st="0" end="0"/>
                                            </p:txEl>
                                          </p:spTgt>
                                        </p:tgtEl>
                                        <p:attrNameLst>
                                          <p:attrName>style.visibility</p:attrName>
                                        </p:attrNameLst>
                                      </p:cBhvr>
                                      <p:to>
                                        <p:strVal val="visible"/>
                                      </p:to>
                                    </p:set>
                                    <p:animEffect transition="in" filter="blinds(horizontal)">
                                      <p:cBhvr>
                                        <p:cTn id="56" dur="500"/>
                                        <p:tgtEl>
                                          <p:spTgt spid="11">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1">
                                            <p:txEl>
                                              <p:pRg st="1" end="1"/>
                                            </p:txEl>
                                          </p:spTgt>
                                        </p:tgtEl>
                                        <p:attrNameLst>
                                          <p:attrName>style.visibility</p:attrName>
                                        </p:attrNameLst>
                                      </p:cBhvr>
                                      <p:to>
                                        <p:strVal val="visible"/>
                                      </p:to>
                                    </p:set>
                                    <p:animEffect transition="in" filter="blinds(horizontal)">
                                      <p:cBhvr>
                                        <p:cTn id="61" dur="500"/>
                                        <p:tgtEl>
                                          <p:spTgt spid="11">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11">
                                            <p:txEl>
                                              <p:pRg st="2" end="2"/>
                                            </p:txEl>
                                          </p:spTgt>
                                        </p:tgtEl>
                                        <p:attrNameLst>
                                          <p:attrName>style.visibility</p:attrName>
                                        </p:attrNameLst>
                                      </p:cBhvr>
                                      <p:to>
                                        <p:strVal val="visible"/>
                                      </p:to>
                                    </p:set>
                                    <p:animEffect transition="in" filter="blinds(horizontal)">
                                      <p:cBhvr>
                                        <p:cTn id="66" dur="500"/>
                                        <p:tgtEl>
                                          <p:spTgt spid="11">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11">
                                            <p:txEl>
                                              <p:pRg st="3" end="3"/>
                                            </p:txEl>
                                          </p:spTgt>
                                        </p:tgtEl>
                                        <p:attrNameLst>
                                          <p:attrName>style.visibility</p:attrName>
                                        </p:attrNameLst>
                                      </p:cBhvr>
                                      <p:to>
                                        <p:strVal val="visible"/>
                                      </p:to>
                                    </p:set>
                                    <p:animEffect transition="in" filter="blinds(horizontal)">
                                      <p:cBhvr>
                                        <p:cTn id="71"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8" grpId="0" build="p"/>
      <p:bldP spid="9" grpId="0" build="p"/>
      <p:bldP spid="10" grpId="0" build="p"/>
      <p:bldP spid="1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should a dentist (or a doctoral student) care about endocrinology</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Clinical manifestations of endocrine pathophysiology</a:t>
            </a:r>
          </a:p>
          <a:p>
            <a:pPr lvl="1"/>
            <a:r>
              <a:rPr lang="en-US" dirty="0" smtClean="0"/>
              <a:t>Diabetes (Insulin Insufficiency/Resistance)</a:t>
            </a:r>
          </a:p>
          <a:p>
            <a:pPr lvl="2"/>
            <a:r>
              <a:rPr lang="en-US" dirty="0" smtClean="0"/>
              <a:t>Periodontitis</a:t>
            </a:r>
          </a:p>
          <a:p>
            <a:pPr lvl="2"/>
            <a:r>
              <a:rPr lang="en-US" dirty="0" err="1" smtClean="0"/>
              <a:t>Mucusal</a:t>
            </a:r>
            <a:r>
              <a:rPr lang="en-US" dirty="0" smtClean="0"/>
              <a:t> disease</a:t>
            </a:r>
          </a:p>
          <a:p>
            <a:pPr lvl="2"/>
            <a:r>
              <a:rPr lang="en-US" dirty="0" smtClean="0"/>
              <a:t>Altered taste</a:t>
            </a:r>
          </a:p>
          <a:p>
            <a:pPr lvl="2"/>
            <a:r>
              <a:rPr lang="en-US" dirty="0" smtClean="0"/>
              <a:t>Parotid gland </a:t>
            </a:r>
            <a:r>
              <a:rPr lang="en-US" dirty="0" err="1" smtClean="0"/>
              <a:t>enlargent</a:t>
            </a:r>
            <a:endParaRPr lang="en-US" dirty="0" smtClean="0"/>
          </a:p>
          <a:p>
            <a:pPr lvl="2"/>
            <a:r>
              <a:rPr lang="en-US" dirty="0" smtClean="0"/>
              <a:t>Potential hypo/hyperglycemia</a:t>
            </a:r>
          </a:p>
          <a:p>
            <a:pPr lvl="1"/>
            <a:r>
              <a:rPr lang="en-US" dirty="0" err="1" smtClean="0"/>
              <a:t>Hypoparathyroidism</a:t>
            </a:r>
            <a:r>
              <a:rPr lang="en-US" dirty="0" smtClean="0"/>
              <a:t> (Not Enough PTH)</a:t>
            </a:r>
          </a:p>
          <a:p>
            <a:pPr lvl="2"/>
            <a:r>
              <a:rPr lang="en-US" dirty="0" smtClean="0"/>
              <a:t>Low calcium density, hypoplasia of enamel and dentin</a:t>
            </a:r>
          </a:p>
          <a:p>
            <a:pPr lvl="2"/>
            <a:r>
              <a:rPr lang="en-US" dirty="0" smtClean="0"/>
              <a:t>Candidiasis</a:t>
            </a:r>
          </a:p>
          <a:p>
            <a:pPr lvl="2"/>
            <a:r>
              <a:rPr lang="en-US" dirty="0" smtClean="0"/>
              <a:t>Delayed eruption, shortened roots</a:t>
            </a:r>
          </a:p>
          <a:p>
            <a:pPr lvl="1"/>
            <a:r>
              <a:rPr lang="en-US" dirty="0" smtClean="0"/>
              <a:t>Hyperthyroidism (T3/T4 Overproduction)</a:t>
            </a:r>
          </a:p>
          <a:p>
            <a:pPr lvl="2"/>
            <a:r>
              <a:rPr lang="en-US" dirty="0" smtClean="0"/>
              <a:t>Malocclusion</a:t>
            </a:r>
          </a:p>
          <a:p>
            <a:pPr lvl="2"/>
            <a:r>
              <a:rPr lang="en-US" dirty="0" smtClean="0"/>
              <a:t>Demineralization</a:t>
            </a:r>
          </a:p>
          <a:p>
            <a:pPr lvl="2"/>
            <a:r>
              <a:rPr lang="en-US" dirty="0" smtClean="0"/>
              <a:t>Anxiety/restlessness</a:t>
            </a:r>
          </a:p>
          <a:p>
            <a:pPr lvl="1"/>
            <a:r>
              <a:rPr lang="en-US" dirty="0" smtClean="0"/>
              <a:t>Acromegaly (GH Overproduction)</a:t>
            </a:r>
          </a:p>
          <a:p>
            <a:pPr lvl="2"/>
            <a:r>
              <a:rPr lang="en-US" dirty="0" smtClean="0"/>
              <a:t>Accelerated tooth eruption</a:t>
            </a:r>
          </a:p>
          <a:p>
            <a:pPr lvl="2"/>
            <a:r>
              <a:rPr lang="en-US" dirty="0" smtClean="0"/>
              <a:t>Enlarged jaw, </a:t>
            </a:r>
            <a:r>
              <a:rPr lang="en-US" dirty="0" err="1" smtClean="0"/>
              <a:t>abberant</a:t>
            </a:r>
            <a:r>
              <a:rPr lang="en-US" dirty="0" smtClean="0"/>
              <a:t> tooth spacing</a:t>
            </a:r>
          </a:p>
          <a:p>
            <a:pPr lvl="1"/>
            <a:r>
              <a:rPr lang="en-US" dirty="0" smtClean="0"/>
              <a:t>Cushing’s (Cortisol Overproduction)</a:t>
            </a:r>
          </a:p>
          <a:p>
            <a:pPr lvl="2"/>
            <a:r>
              <a:rPr lang="en-US" dirty="0" err="1" smtClean="0"/>
              <a:t>Periodontis</a:t>
            </a:r>
            <a:r>
              <a:rPr lang="en-US" dirty="0" smtClean="0"/>
              <a:t>, swelling of gums</a:t>
            </a:r>
          </a:p>
          <a:p>
            <a:pPr lvl="2"/>
            <a:r>
              <a:rPr lang="en-US" dirty="0" smtClean="0"/>
              <a:t>Easy bruising</a:t>
            </a:r>
          </a:p>
          <a:p>
            <a:pPr lvl="1"/>
            <a:r>
              <a:rPr lang="en-US" dirty="0" smtClean="0"/>
              <a:t>Addison’s Disease (Cortisol Insufficiency)</a:t>
            </a:r>
          </a:p>
          <a:p>
            <a:pPr lvl="2"/>
            <a:r>
              <a:rPr lang="en-US" dirty="0" smtClean="0"/>
              <a:t>Blotchy melanin patches in oral mucosa</a:t>
            </a:r>
          </a:p>
          <a:p>
            <a:pPr lvl="1"/>
            <a:endParaRPr lang="en-US" dirty="0" smtClean="0"/>
          </a:p>
          <a:p>
            <a:pPr lvl="1"/>
            <a:endParaRPr lang="en-US" dirty="0"/>
          </a:p>
        </p:txBody>
      </p:sp>
    </p:spTree>
    <p:extLst>
      <p:ext uri="{BB962C8B-B14F-4D97-AF65-F5344CB8AC3E}">
        <p14:creationId xmlns:p14="http://schemas.microsoft.com/office/powerpoint/2010/main" val="17027770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GPCRs</a:t>
            </a:r>
            <a:endParaRPr lang="en-US" dirty="0"/>
          </a:p>
        </p:txBody>
      </p:sp>
      <p:pic>
        <p:nvPicPr>
          <p:cNvPr id="5" name="Picture 4"/>
          <p:cNvPicPr>
            <a:picLocks noChangeAspect="1"/>
          </p:cNvPicPr>
          <p:nvPr/>
        </p:nvPicPr>
        <p:blipFill>
          <a:blip r:embed="rId2"/>
          <a:stretch>
            <a:fillRect/>
          </a:stretch>
        </p:blipFill>
        <p:spPr>
          <a:xfrm>
            <a:off x="935180" y="1417638"/>
            <a:ext cx="7435273" cy="4558585"/>
          </a:xfrm>
          <a:prstGeom prst="rect">
            <a:avLst/>
          </a:prstGeom>
        </p:spPr>
      </p:pic>
    </p:spTree>
    <p:extLst>
      <p:ext uri="{BB962C8B-B14F-4D97-AF65-F5344CB8AC3E}">
        <p14:creationId xmlns:p14="http://schemas.microsoft.com/office/powerpoint/2010/main" val="53808696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GPCRs and PKA</a:t>
            </a:r>
            <a:endParaRPr lang="en-US" dirty="0"/>
          </a:p>
        </p:txBody>
      </p:sp>
      <p:pic>
        <p:nvPicPr>
          <p:cNvPr id="4" name="Picture 3"/>
          <p:cNvPicPr>
            <a:picLocks noChangeAspect="1"/>
          </p:cNvPicPr>
          <p:nvPr/>
        </p:nvPicPr>
        <p:blipFill>
          <a:blip r:embed="rId2"/>
          <a:stretch>
            <a:fillRect/>
          </a:stretch>
        </p:blipFill>
        <p:spPr>
          <a:xfrm>
            <a:off x="1518229" y="1417638"/>
            <a:ext cx="6078682" cy="5212655"/>
          </a:xfrm>
          <a:prstGeom prst="rect">
            <a:avLst/>
          </a:prstGeom>
        </p:spPr>
      </p:pic>
    </p:spTree>
    <p:extLst>
      <p:ext uri="{BB962C8B-B14F-4D97-AF65-F5344CB8AC3E}">
        <p14:creationId xmlns:p14="http://schemas.microsoft.com/office/powerpoint/2010/main" val="215356209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Receptor Tyrosine Kinases</a:t>
            </a:r>
            <a:endParaRPr lang="en-US" dirty="0"/>
          </a:p>
        </p:txBody>
      </p:sp>
      <p:pic>
        <p:nvPicPr>
          <p:cNvPr id="4" name="Picture 3"/>
          <p:cNvPicPr>
            <a:picLocks noChangeAspect="1"/>
          </p:cNvPicPr>
          <p:nvPr/>
        </p:nvPicPr>
        <p:blipFill>
          <a:blip r:embed="rId2"/>
          <a:stretch>
            <a:fillRect/>
          </a:stretch>
        </p:blipFill>
        <p:spPr>
          <a:xfrm>
            <a:off x="658091" y="1598692"/>
            <a:ext cx="7539182" cy="4646598"/>
          </a:xfrm>
          <a:prstGeom prst="rect">
            <a:avLst/>
          </a:prstGeom>
        </p:spPr>
      </p:pic>
    </p:spTree>
    <p:extLst>
      <p:ext uri="{BB962C8B-B14F-4D97-AF65-F5344CB8AC3E}">
        <p14:creationId xmlns:p14="http://schemas.microsoft.com/office/powerpoint/2010/main" val="155069198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JAK/STAT Receptors</a:t>
            </a:r>
            <a:endParaRPr lang="en-US" dirty="0"/>
          </a:p>
        </p:txBody>
      </p:sp>
      <p:pic>
        <p:nvPicPr>
          <p:cNvPr id="4" name="Picture 3"/>
          <p:cNvPicPr>
            <a:picLocks noChangeAspect="1"/>
          </p:cNvPicPr>
          <p:nvPr/>
        </p:nvPicPr>
        <p:blipFill>
          <a:blip r:embed="rId2"/>
          <a:stretch>
            <a:fillRect/>
          </a:stretch>
        </p:blipFill>
        <p:spPr>
          <a:xfrm>
            <a:off x="762000" y="266700"/>
            <a:ext cx="7620000" cy="6311900"/>
          </a:xfrm>
          <a:prstGeom prst="rect">
            <a:avLst/>
          </a:prstGeom>
        </p:spPr>
      </p:pic>
    </p:spTree>
    <p:extLst>
      <p:ext uri="{BB962C8B-B14F-4D97-AF65-F5344CB8AC3E}">
        <p14:creationId xmlns:p14="http://schemas.microsoft.com/office/powerpoint/2010/main" val="419621793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Nuclear Hormone Receptors</a:t>
            </a:r>
            <a:endParaRPr lang="en-US" dirty="0"/>
          </a:p>
        </p:txBody>
      </p:sp>
      <p:pic>
        <p:nvPicPr>
          <p:cNvPr id="4" name="Picture 3"/>
          <p:cNvPicPr>
            <a:picLocks noChangeAspect="1"/>
          </p:cNvPicPr>
          <p:nvPr/>
        </p:nvPicPr>
        <p:blipFill rotWithShape="1">
          <a:blip r:embed="rId2"/>
          <a:srcRect t="8824" r="66834" b="17780"/>
          <a:stretch/>
        </p:blipFill>
        <p:spPr>
          <a:xfrm>
            <a:off x="3302000" y="1844842"/>
            <a:ext cx="2646947" cy="3553540"/>
          </a:xfrm>
          <a:prstGeom prst="rect">
            <a:avLst/>
          </a:prstGeom>
        </p:spPr>
      </p:pic>
    </p:spTree>
    <p:extLst>
      <p:ext uri="{BB962C8B-B14F-4D97-AF65-F5344CB8AC3E}">
        <p14:creationId xmlns:p14="http://schemas.microsoft.com/office/powerpoint/2010/main" val="11548331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526379" cy="1143000"/>
          </a:xfrm>
        </p:spPr>
        <p:txBody>
          <a:bodyPr>
            <a:normAutofit fontScale="90000"/>
          </a:bodyPr>
          <a:lstStyle/>
          <a:p>
            <a:r>
              <a:rPr lang="en-US" dirty="0" smtClean="0"/>
              <a:t>What Do Nuclear Hormones Look Like?</a:t>
            </a:r>
            <a:endParaRPr lang="en-US" dirty="0"/>
          </a:p>
        </p:txBody>
      </p:sp>
      <p:pic>
        <p:nvPicPr>
          <p:cNvPr id="4" name="Picture 3"/>
          <p:cNvPicPr>
            <a:picLocks noChangeAspect="1"/>
          </p:cNvPicPr>
          <p:nvPr/>
        </p:nvPicPr>
        <p:blipFill>
          <a:blip r:embed="rId2"/>
          <a:stretch>
            <a:fillRect/>
          </a:stretch>
        </p:blipFill>
        <p:spPr>
          <a:xfrm>
            <a:off x="0" y="0"/>
            <a:ext cx="9144000" cy="6857238"/>
          </a:xfrm>
          <a:prstGeom prst="rect">
            <a:avLst/>
          </a:prstGeom>
        </p:spPr>
      </p:pic>
      <p:pic>
        <p:nvPicPr>
          <p:cNvPr id="5" name="Picture 4"/>
          <p:cNvPicPr>
            <a:picLocks noChangeAspect="1"/>
          </p:cNvPicPr>
          <p:nvPr/>
        </p:nvPicPr>
        <p:blipFill>
          <a:blip r:embed="rId2"/>
          <a:stretch>
            <a:fillRect/>
          </a:stretch>
        </p:blipFill>
        <p:spPr>
          <a:xfrm>
            <a:off x="0" y="0"/>
            <a:ext cx="9144000" cy="6857238"/>
          </a:xfrm>
          <a:prstGeom prst="rect">
            <a:avLst/>
          </a:prstGeom>
        </p:spPr>
      </p:pic>
    </p:spTree>
    <p:extLst>
      <p:ext uri="{BB962C8B-B14F-4D97-AF65-F5344CB8AC3E}">
        <p14:creationId xmlns:p14="http://schemas.microsoft.com/office/powerpoint/2010/main" val="131120172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hormonal responses will occur fastest?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92500" lnSpcReduction="10000"/>
          </a:bodyPr>
          <a:lstStyle/>
          <a:p>
            <a:pPr marL="514350" indent="-514350" eaLnBrk="1" hangingPunct="1">
              <a:buFont typeface="Arial" charset="0"/>
              <a:buAutoNum type="alphaUcPeriod"/>
            </a:pPr>
            <a:r>
              <a:rPr lang="en-US" dirty="0" smtClean="0">
                <a:latin typeface="Calibri" charset="0"/>
                <a:ea typeface="MS PGothic" charset="0"/>
              </a:rPr>
              <a:t>GH effects on new mRNA/protein (JAK/STAT)</a:t>
            </a:r>
          </a:p>
          <a:p>
            <a:pPr marL="514350" indent="-514350" eaLnBrk="1" hangingPunct="1">
              <a:buFont typeface="Arial" charset="0"/>
              <a:buAutoNum type="alphaUcPeriod"/>
            </a:pPr>
            <a:r>
              <a:rPr lang="en-US" dirty="0" smtClean="0">
                <a:latin typeface="Calibri" charset="0"/>
                <a:ea typeface="MS PGothic" charset="0"/>
              </a:rPr>
              <a:t>Insulin effects on enzyme activity (RTK)</a:t>
            </a:r>
          </a:p>
          <a:p>
            <a:pPr marL="514350" indent="-514350" eaLnBrk="1" hangingPunct="1">
              <a:buFont typeface="Arial" charset="0"/>
              <a:buAutoNum type="alphaUcPeriod"/>
            </a:pPr>
            <a:r>
              <a:rPr lang="en-US" dirty="0" smtClean="0">
                <a:latin typeface="Calibri" charset="0"/>
                <a:ea typeface="MS PGothic" charset="0"/>
              </a:rPr>
              <a:t>Testosterone effects on mRNA/protein (NHR)</a:t>
            </a:r>
          </a:p>
          <a:p>
            <a:pPr marL="514350" indent="-514350" eaLnBrk="1" hangingPunct="1">
              <a:buFont typeface="Arial" charset="0"/>
              <a:buAutoNum type="alphaUcPeriod"/>
            </a:pPr>
            <a:r>
              <a:rPr lang="en-US" dirty="0" smtClean="0">
                <a:latin typeface="Calibri" charset="0"/>
                <a:ea typeface="MS PGothic" charset="0"/>
              </a:rPr>
              <a:t>They all occur at the same speed</a:t>
            </a:r>
            <a:endParaRPr lang="en-US" dirty="0">
              <a:latin typeface="Calibri" charset="0"/>
              <a:ea typeface="MS PGothic" charset="0"/>
            </a:endParaRPr>
          </a:p>
        </p:txBody>
      </p:sp>
      <p:pic>
        <p:nvPicPr>
          <p:cNvPr id="17" name="TPChart" descr="0BADE63A48C049D1A961131D3DDA9A8FChart20150322100514739.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5" name="TPCountdown"/>
          <p:cNvGrpSpPr/>
          <p:nvPr>
            <p:custDataLst>
              <p:tags r:id="rId4"/>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9237578" cy="1143000"/>
          </a:xfrm>
        </p:spPr>
        <p:txBody>
          <a:bodyPr>
            <a:normAutofit fontScale="90000"/>
          </a:bodyPr>
          <a:lstStyle/>
          <a:p>
            <a:r>
              <a:rPr lang="en-US" dirty="0" smtClean="0"/>
              <a:t>General Concepts About Hormone Targets</a:t>
            </a:r>
            <a:endParaRPr lang="en-US" dirty="0"/>
          </a:p>
        </p:txBody>
      </p:sp>
      <p:sp>
        <p:nvSpPr>
          <p:cNvPr id="3" name="Content Placeholder 2"/>
          <p:cNvSpPr>
            <a:spLocks noGrp="1"/>
          </p:cNvSpPr>
          <p:nvPr>
            <p:ph idx="1"/>
          </p:nvPr>
        </p:nvSpPr>
        <p:spPr/>
        <p:txBody>
          <a:bodyPr/>
          <a:lstStyle/>
          <a:p>
            <a:r>
              <a:rPr lang="en-US" dirty="0" smtClean="0"/>
              <a:t>How does the hormone get from A -&gt; B</a:t>
            </a:r>
          </a:p>
          <a:p>
            <a:r>
              <a:rPr lang="en-US" dirty="0" smtClean="0"/>
              <a:t>Is it released into the blood? </a:t>
            </a:r>
          </a:p>
          <a:p>
            <a:r>
              <a:rPr lang="en-US" dirty="0" smtClean="0"/>
              <a:t>Does it require accessory proteins to help keep it soluble?</a:t>
            </a:r>
          </a:p>
          <a:p>
            <a:endParaRPr lang="en-US" dirty="0"/>
          </a:p>
        </p:txBody>
      </p:sp>
    </p:spTree>
    <p:extLst>
      <p:ext uri="{BB962C8B-B14F-4D97-AF65-F5344CB8AC3E}">
        <p14:creationId xmlns:p14="http://schemas.microsoft.com/office/powerpoint/2010/main" val="428885809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Location of Action</a:t>
            </a:r>
            <a:endParaRPr lang="en-US" dirty="0"/>
          </a:p>
        </p:txBody>
      </p:sp>
      <p:pic>
        <p:nvPicPr>
          <p:cNvPr id="5" name="Picture 4"/>
          <p:cNvPicPr>
            <a:picLocks noChangeAspect="1"/>
          </p:cNvPicPr>
          <p:nvPr/>
        </p:nvPicPr>
        <p:blipFill>
          <a:blip r:embed="rId2"/>
          <a:stretch>
            <a:fillRect/>
          </a:stretch>
        </p:blipFill>
        <p:spPr>
          <a:xfrm>
            <a:off x="2013952" y="1523999"/>
            <a:ext cx="5352047" cy="5247105"/>
          </a:xfrm>
          <a:prstGeom prst="rect">
            <a:avLst/>
          </a:prstGeom>
        </p:spPr>
      </p:pic>
    </p:spTree>
    <p:extLst>
      <p:ext uri="{BB962C8B-B14F-4D97-AF65-F5344CB8AC3E}">
        <p14:creationId xmlns:p14="http://schemas.microsoft.com/office/powerpoint/2010/main" val="410771123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Hormonal Specificity?</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Restrict the location of the hormone release (</a:t>
            </a:r>
            <a:r>
              <a:rPr lang="en-US" dirty="0" err="1" smtClean="0"/>
              <a:t>ie</a:t>
            </a:r>
            <a:r>
              <a:rPr lang="en-US" dirty="0" smtClean="0"/>
              <a:t> neurotransmitters only released into synapse)</a:t>
            </a:r>
          </a:p>
          <a:p>
            <a:r>
              <a:rPr lang="en-US" dirty="0" smtClean="0"/>
              <a:t>Restrict the receptors to particular tissues</a:t>
            </a:r>
          </a:p>
          <a:p>
            <a:r>
              <a:rPr lang="en-US" dirty="0" smtClean="0"/>
              <a:t>Have the receptors mediate different processes in different cell types</a:t>
            </a:r>
            <a:endParaRPr lang="en-US" dirty="0"/>
          </a:p>
        </p:txBody>
      </p:sp>
      <p:pic>
        <p:nvPicPr>
          <p:cNvPr id="5" name="Picture 4"/>
          <p:cNvPicPr>
            <a:picLocks noChangeAspect="1"/>
          </p:cNvPicPr>
          <p:nvPr/>
        </p:nvPicPr>
        <p:blipFill>
          <a:blip r:embed="rId2"/>
          <a:stretch>
            <a:fillRect/>
          </a:stretch>
        </p:blipFill>
        <p:spPr>
          <a:xfrm>
            <a:off x="4495800" y="1943101"/>
            <a:ext cx="4504533" cy="2562058"/>
          </a:xfrm>
          <a:prstGeom prst="rect">
            <a:avLst/>
          </a:prstGeom>
        </p:spPr>
      </p:pic>
      <p:sp>
        <p:nvSpPr>
          <p:cNvPr id="6" name="TextBox 5"/>
          <p:cNvSpPr txBox="1"/>
          <p:nvPr/>
        </p:nvSpPr>
        <p:spPr>
          <a:xfrm>
            <a:off x="4812632" y="4781248"/>
            <a:ext cx="4331368" cy="646331"/>
          </a:xfrm>
          <a:prstGeom prst="rect">
            <a:avLst/>
          </a:prstGeom>
          <a:noFill/>
        </p:spPr>
        <p:txBody>
          <a:bodyPr wrap="square" rtlCol="0">
            <a:spAutoFit/>
          </a:bodyPr>
          <a:lstStyle/>
          <a:p>
            <a:r>
              <a:rPr lang="en-US" dirty="0" smtClean="0"/>
              <a:t>For more details see O’Connell’s lectures on blood pressure regulation</a:t>
            </a:r>
          </a:p>
        </p:txBody>
      </p:sp>
    </p:spTree>
    <p:extLst>
      <p:ext uri="{BB962C8B-B14F-4D97-AF65-F5344CB8AC3E}">
        <p14:creationId xmlns:p14="http://schemas.microsoft.com/office/powerpoint/2010/main" val="3499981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Define </a:t>
            </a:r>
            <a:r>
              <a:rPr lang="en-US" dirty="0"/>
              <a:t>endocrine, paracrine, </a:t>
            </a:r>
            <a:r>
              <a:rPr lang="en-US" dirty="0" err="1"/>
              <a:t>autocrine</a:t>
            </a:r>
            <a:r>
              <a:rPr lang="en-US" dirty="0"/>
              <a:t>, and exocrine systems, define </a:t>
            </a:r>
            <a:r>
              <a:rPr lang="en-US" dirty="0" err="1"/>
              <a:t>neuro</a:t>
            </a:r>
            <a:r>
              <a:rPr lang="en-US" dirty="0"/>
              <a:t>-secretory cells by giving a few examples.</a:t>
            </a:r>
          </a:p>
          <a:p>
            <a:r>
              <a:rPr lang="en-US" dirty="0" smtClean="0"/>
              <a:t>List </a:t>
            </a:r>
            <a:r>
              <a:rPr lang="en-US" dirty="0"/>
              <a:t>major chemical categories of hormones and give several examples that belong to each class.</a:t>
            </a:r>
          </a:p>
          <a:p>
            <a:r>
              <a:rPr lang="en-US" dirty="0" smtClean="0"/>
              <a:t>List </a:t>
            </a:r>
            <a:r>
              <a:rPr lang="en-US" dirty="0"/>
              <a:t>important factors that determine hormone levels in circulation.</a:t>
            </a:r>
          </a:p>
          <a:p>
            <a:r>
              <a:rPr lang="en-US" dirty="0" smtClean="0"/>
              <a:t>Explain </a:t>
            </a:r>
            <a:r>
              <a:rPr lang="en-US" dirty="0"/>
              <a:t>cellular actions of hormones via membrane and nuclear receptors, including an understanding of the rates by which these processes can affect cells.</a:t>
            </a:r>
          </a:p>
          <a:p>
            <a:r>
              <a:rPr lang="en-US" dirty="0" smtClean="0"/>
              <a:t>Define </a:t>
            </a:r>
            <a:r>
              <a:rPr lang="en-US" dirty="0"/>
              <a:t>basal secretion and stimulated secretion of endocrine glands.</a:t>
            </a:r>
          </a:p>
          <a:p>
            <a:r>
              <a:rPr lang="en-US" dirty="0" smtClean="0"/>
              <a:t>Describe </a:t>
            </a:r>
            <a:r>
              <a:rPr lang="en-US" dirty="0"/>
              <a:t>negative and positive feedback system using an example.</a:t>
            </a:r>
          </a:p>
          <a:p>
            <a:r>
              <a:rPr lang="en-US" dirty="0" smtClean="0"/>
              <a:t>Explain </a:t>
            </a:r>
            <a:r>
              <a:rPr lang="en-US" dirty="0"/>
              <a:t>with examples neuroendocrine integration.</a:t>
            </a:r>
          </a:p>
        </p:txBody>
      </p:sp>
    </p:spTree>
    <p:extLst>
      <p:ext uri="{BB962C8B-B14F-4D97-AF65-F5344CB8AC3E}">
        <p14:creationId xmlns:p14="http://schemas.microsoft.com/office/powerpoint/2010/main" val="3022006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Turning the Signal off</a:t>
            </a:r>
            <a:endParaRPr lang="en-US" dirty="0"/>
          </a:p>
        </p:txBody>
      </p:sp>
      <p:sp>
        <p:nvSpPr>
          <p:cNvPr id="6" name="Content Placeholder 5"/>
          <p:cNvSpPr>
            <a:spLocks noGrp="1"/>
          </p:cNvSpPr>
          <p:nvPr>
            <p:ph idx="1"/>
          </p:nvPr>
        </p:nvSpPr>
        <p:spPr>
          <a:xfrm>
            <a:off x="457200" y="1600200"/>
            <a:ext cx="8352589" cy="4525963"/>
          </a:xfrm>
        </p:spPr>
        <p:txBody>
          <a:bodyPr/>
          <a:lstStyle/>
          <a:p>
            <a:r>
              <a:rPr lang="en-US" dirty="0" smtClean="0"/>
              <a:t>Induce hormone resistance at the target cell</a:t>
            </a:r>
          </a:p>
          <a:p>
            <a:r>
              <a:rPr lang="en-US" dirty="0" smtClean="0"/>
              <a:t>Prevent further hormone production and/or reduce the levels</a:t>
            </a:r>
            <a:endParaRPr lang="en-US" dirty="0"/>
          </a:p>
        </p:txBody>
      </p:sp>
    </p:spTree>
    <p:extLst>
      <p:ext uri="{BB962C8B-B14F-4D97-AF65-F5344CB8AC3E}">
        <p14:creationId xmlns:p14="http://schemas.microsoft.com/office/powerpoint/2010/main" val="420200684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Arrestins</a:t>
            </a:r>
            <a:r>
              <a:rPr lang="en-US" dirty="0" smtClean="0"/>
              <a:t> and GPCRs</a:t>
            </a:r>
            <a:endParaRPr lang="en-US" dirty="0"/>
          </a:p>
        </p:txBody>
      </p:sp>
      <p:pic>
        <p:nvPicPr>
          <p:cNvPr id="6" name="Picture 5"/>
          <p:cNvPicPr>
            <a:picLocks noChangeAspect="1"/>
          </p:cNvPicPr>
          <p:nvPr/>
        </p:nvPicPr>
        <p:blipFill rotWithShape="1">
          <a:blip r:embed="rId2"/>
          <a:srcRect r="50000"/>
          <a:stretch/>
        </p:blipFill>
        <p:spPr>
          <a:xfrm>
            <a:off x="2887579" y="1289384"/>
            <a:ext cx="3625017" cy="4004511"/>
          </a:xfrm>
          <a:prstGeom prst="rect">
            <a:avLst/>
          </a:prstGeom>
        </p:spPr>
      </p:pic>
      <p:sp>
        <p:nvSpPr>
          <p:cNvPr id="7" name="Rectangle 6"/>
          <p:cNvSpPr/>
          <p:nvPr/>
        </p:nvSpPr>
        <p:spPr>
          <a:xfrm>
            <a:off x="2887579" y="5614282"/>
            <a:ext cx="5267158" cy="923330"/>
          </a:xfrm>
          <a:prstGeom prst="rect">
            <a:avLst/>
          </a:prstGeom>
        </p:spPr>
        <p:txBody>
          <a:bodyPr wrap="square">
            <a:spAutoFit/>
          </a:bodyPr>
          <a:lstStyle/>
          <a:p>
            <a:r>
              <a:rPr lang="en-US" dirty="0" err="1" smtClean="0"/>
              <a:t>Lefkowitz</a:t>
            </a:r>
            <a:r>
              <a:rPr lang="en-US" dirty="0" smtClean="0"/>
              <a:t> </a:t>
            </a:r>
            <a:r>
              <a:rPr lang="en-US" dirty="0"/>
              <a:t>RJ, </a:t>
            </a:r>
            <a:r>
              <a:rPr lang="en-US" dirty="0" err="1"/>
              <a:t>Shenoy</a:t>
            </a:r>
            <a:r>
              <a:rPr lang="en-US" dirty="0"/>
              <a:t> SK (2005) Transduction of receptor signals by beta-</a:t>
            </a:r>
            <a:r>
              <a:rPr lang="en-US" dirty="0" err="1"/>
              <a:t>arrestins</a:t>
            </a:r>
            <a:r>
              <a:rPr lang="en-US" dirty="0"/>
              <a:t>. Science 308: 512–517. doi:10.1126/science.1109237.</a:t>
            </a:r>
          </a:p>
        </p:txBody>
      </p:sp>
    </p:spTree>
    <p:extLst>
      <p:ext uri="{BB962C8B-B14F-4D97-AF65-F5344CB8AC3E}">
        <p14:creationId xmlns:p14="http://schemas.microsoft.com/office/powerpoint/2010/main" val="19179071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Reduce New Hormone Secretion</a:t>
            </a:r>
            <a:endParaRPr lang="en-US" dirty="0"/>
          </a:p>
        </p:txBody>
      </p:sp>
      <p:pic>
        <p:nvPicPr>
          <p:cNvPr id="4" name="Picture 3"/>
          <p:cNvPicPr>
            <a:picLocks noChangeAspect="1"/>
          </p:cNvPicPr>
          <p:nvPr/>
        </p:nvPicPr>
        <p:blipFill>
          <a:blip r:embed="rId3"/>
          <a:stretch>
            <a:fillRect/>
          </a:stretch>
        </p:blipFill>
        <p:spPr>
          <a:xfrm>
            <a:off x="2907631" y="1755273"/>
            <a:ext cx="4124158" cy="4349112"/>
          </a:xfrm>
          <a:prstGeom prst="rect">
            <a:avLst/>
          </a:prstGeom>
        </p:spPr>
      </p:pic>
    </p:spTree>
    <p:extLst>
      <p:ext uri="{BB962C8B-B14F-4D97-AF65-F5344CB8AC3E}">
        <p14:creationId xmlns:p14="http://schemas.microsoft.com/office/powerpoint/2010/main" val="1803134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Degrade Existing Hormones</a:t>
            </a:r>
            <a:endParaRPr lang="en-US" dirty="0"/>
          </a:p>
        </p:txBody>
      </p:sp>
      <p:pic>
        <p:nvPicPr>
          <p:cNvPr id="4" name="Picture 3"/>
          <p:cNvPicPr>
            <a:picLocks noChangeAspect="1"/>
          </p:cNvPicPr>
          <p:nvPr/>
        </p:nvPicPr>
        <p:blipFill>
          <a:blip r:embed="rId2"/>
          <a:stretch>
            <a:fillRect/>
          </a:stretch>
        </p:blipFill>
        <p:spPr>
          <a:xfrm>
            <a:off x="1663700" y="1663700"/>
            <a:ext cx="5816600" cy="3530600"/>
          </a:xfrm>
          <a:prstGeom prst="rect">
            <a:avLst/>
          </a:prstGeom>
        </p:spPr>
      </p:pic>
      <p:sp>
        <p:nvSpPr>
          <p:cNvPr id="5" name="Rectangle 4"/>
          <p:cNvSpPr/>
          <p:nvPr/>
        </p:nvSpPr>
        <p:spPr>
          <a:xfrm>
            <a:off x="1283368" y="2125579"/>
            <a:ext cx="3034632" cy="40907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216317" y="1417639"/>
            <a:ext cx="2018630" cy="49510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890211" y="4398211"/>
            <a:ext cx="4497136" cy="20961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973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Project</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Pick some hormone that you think you know of its function</a:t>
            </a:r>
          </a:p>
          <a:p>
            <a:pPr marL="514350" indent="-514350">
              <a:buFont typeface="+mj-lt"/>
              <a:buAutoNum type="arabicPeriod"/>
            </a:pPr>
            <a:r>
              <a:rPr lang="en-US" dirty="0" smtClean="0"/>
              <a:t>Imagine a patient that has no negative feedback to that hormone.  What happens and why?</a:t>
            </a:r>
          </a:p>
          <a:p>
            <a:pPr marL="514350" indent="-514350">
              <a:buFont typeface="+mj-lt"/>
              <a:buAutoNum type="arabicPeriod"/>
            </a:pPr>
            <a:r>
              <a:rPr lang="en-US" dirty="0" smtClean="0"/>
              <a:t>Now imagine another patient that has way too much negative feedback to that hormone.  What happens and why?</a:t>
            </a:r>
            <a:endParaRPr lang="en-US" dirty="0"/>
          </a:p>
        </p:txBody>
      </p:sp>
    </p:spTree>
    <p:extLst>
      <p:ext uri="{BB962C8B-B14F-4D97-AF65-F5344CB8AC3E}">
        <p14:creationId xmlns:p14="http://schemas.microsoft.com/office/powerpoint/2010/main" val="95059715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Integration of the CNS with Endocrine Signals</a:t>
            </a:r>
            <a:endParaRPr lang="en-US" dirty="0"/>
          </a:p>
        </p:txBody>
      </p:sp>
      <p:sp>
        <p:nvSpPr>
          <p:cNvPr id="4" name="Text Placeholder 3"/>
          <p:cNvSpPr>
            <a:spLocks noGrp="1"/>
          </p:cNvSpPr>
          <p:nvPr>
            <p:ph type="body" idx="1"/>
          </p:nvPr>
        </p:nvSpPr>
        <p:spPr/>
        <p:txBody>
          <a:bodyPr/>
          <a:lstStyle/>
          <a:p>
            <a:r>
              <a:rPr lang="en-US" dirty="0" smtClean="0"/>
              <a:t>In Response To CNS</a:t>
            </a:r>
            <a:endParaRPr lang="en-US" dirty="0"/>
          </a:p>
        </p:txBody>
      </p:sp>
      <p:sp>
        <p:nvSpPr>
          <p:cNvPr id="5" name="Content Placeholder 4"/>
          <p:cNvSpPr>
            <a:spLocks noGrp="1"/>
          </p:cNvSpPr>
          <p:nvPr>
            <p:ph sz="half" idx="2"/>
          </p:nvPr>
        </p:nvSpPr>
        <p:spPr/>
        <p:txBody>
          <a:bodyPr/>
          <a:lstStyle/>
          <a:p>
            <a:r>
              <a:rPr lang="en-US" dirty="0" smtClean="0"/>
              <a:t>Externally sensed cues (</a:t>
            </a:r>
            <a:r>
              <a:rPr lang="en-US" dirty="0" err="1" smtClean="0"/>
              <a:t>ie</a:t>
            </a:r>
            <a:r>
              <a:rPr lang="en-US" dirty="0" smtClean="0"/>
              <a:t>, look a bear!)</a:t>
            </a:r>
          </a:p>
          <a:p>
            <a:r>
              <a:rPr lang="en-US" dirty="0" smtClean="0"/>
              <a:t>Release of adrenaline</a:t>
            </a:r>
          </a:p>
          <a:p>
            <a:r>
              <a:rPr lang="en-US" dirty="0" smtClean="0"/>
              <a:t>Modify peripheral responses</a:t>
            </a:r>
          </a:p>
          <a:p>
            <a:endParaRPr lang="en-US" dirty="0"/>
          </a:p>
        </p:txBody>
      </p:sp>
      <p:sp>
        <p:nvSpPr>
          <p:cNvPr id="6" name="Text Placeholder 5"/>
          <p:cNvSpPr>
            <a:spLocks noGrp="1"/>
          </p:cNvSpPr>
          <p:nvPr>
            <p:ph type="body" sz="quarter" idx="3"/>
          </p:nvPr>
        </p:nvSpPr>
        <p:spPr/>
        <p:txBody>
          <a:bodyPr/>
          <a:lstStyle/>
          <a:p>
            <a:r>
              <a:rPr lang="en-US" dirty="0" smtClean="0"/>
              <a:t>To Modify CNS</a:t>
            </a:r>
            <a:endParaRPr lang="en-US" dirty="0"/>
          </a:p>
        </p:txBody>
      </p:sp>
      <p:sp>
        <p:nvSpPr>
          <p:cNvPr id="7" name="Content Placeholder 6"/>
          <p:cNvSpPr>
            <a:spLocks noGrp="1"/>
          </p:cNvSpPr>
          <p:nvPr>
            <p:ph sz="quarter" idx="4"/>
          </p:nvPr>
        </p:nvSpPr>
        <p:spPr/>
        <p:txBody>
          <a:bodyPr/>
          <a:lstStyle/>
          <a:p>
            <a:r>
              <a:rPr lang="en-US" dirty="0" smtClean="0"/>
              <a:t>Internally sensed cues (</a:t>
            </a:r>
            <a:r>
              <a:rPr lang="en-US" dirty="0" err="1" smtClean="0"/>
              <a:t>ie</a:t>
            </a:r>
            <a:r>
              <a:rPr lang="en-US" dirty="0" smtClean="0"/>
              <a:t>, my stomach is full)</a:t>
            </a:r>
          </a:p>
          <a:p>
            <a:r>
              <a:rPr lang="en-US" dirty="0" smtClean="0"/>
              <a:t>Feeding hormones (</a:t>
            </a:r>
            <a:r>
              <a:rPr lang="en-US" dirty="0" err="1" smtClean="0"/>
              <a:t>Leptin</a:t>
            </a:r>
            <a:r>
              <a:rPr lang="en-US" dirty="0" smtClean="0"/>
              <a:t>, Ghrelin, PYY)</a:t>
            </a:r>
          </a:p>
          <a:p>
            <a:r>
              <a:rPr lang="en-US" dirty="0" smtClean="0"/>
              <a:t>Modify behavior</a:t>
            </a:r>
          </a:p>
          <a:p>
            <a:endParaRPr lang="en-US" dirty="0"/>
          </a:p>
        </p:txBody>
      </p:sp>
    </p:spTree>
    <p:extLst>
      <p:ext uri="{BB962C8B-B14F-4D97-AF65-F5344CB8AC3E}">
        <p14:creationId xmlns:p14="http://schemas.microsoft.com/office/powerpoint/2010/main" val="373484740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Define </a:t>
            </a:r>
            <a:r>
              <a:rPr lang="en-US" dirty="0"/>
              <a:t>endocrine, paracrine, </a:t>
            </a:r>
            <a:r>
              <a:rPr lang="en-US" dirty="0" err="1"/>
              <a:t>autocrine</a:t>
            </a:r>
            <a:r>
              <a:rPr lang="en-US" dirty="0"/>
              <a:t>, and exocrine systems, define </a:t>
            </a:r>
            <a:r>
              <a:rPr lang="en-US" dirty="0" err="1"/>
              <a:t>neuro</a:t>
            </a:r>
            <a:r>
              <a:rPr lang="en-US" dirty="0"/>
              <a:t>-secretory cells by giving a few examples.</a:t>
            </a:r>
          </a:p>
          <a:p>
            <a:r>
              <a:rPr lang="en-US" dirty="0" smtClean="0"/>
              <a:t>List </a:t>
            </a:r>
            <a:r>
              <a:rPr lang="en-US" dirty="0"/>
              <a:t>major chemical categories of hormones and give several examples that belong to each class.</a:t>
            </a:r>
          </a:p>
          <a:p>
            <a:r>
              <a:rPr lang="en-US" dirty="0" smtClean="0"/>
              <a:t>List </a:t>
            </a:r>
            <a:r>
              <a:rPr lang="en-US" dirty="0"/>
              <a:t>important factors that determine hormone levels in circulation.</a:t>
            </a:r>
          </a:p>
          <a:p>
            <a:r>
              <a:rPr lang="en-US" dirty="0" smtClean="0"/>
              <a:t>Explain </a:t>
            </a:r>
            <a:r>
              <a:rPr lang="en-US" dirty="0"/>
              <a:t>cellular actions of hormones via membrane and nuclear receptors, including an understanding of the rates by which these processes can affect cells.</a:t>
            </a:r>
          </a:p>
          <a:p>
            <a:r>
              <a:rPr lang="en-US" dirty="0" smtClean="0"/>
              <a:t>Define </a:t>
            </a:r>
            <a:r>
              <a:rPr lang="en-US" dirty="0"/>
              <a:t>basal secretion and stimulated secretion of endocrine glands.</a:t>
            </a:r>
          </a:p>
          <a:p>
            <a:r>
              <a:rPr lang="en-US" dirty="0" smtClean="0"/>
              <a:t>Describe </a:t>
            </a:r>
            <a:r>
              <a:rPr lang="en-US" dirty="0"/>
              <a:t>negative and positive feedback system using an example.</a:t>
            </a:r>
          </a:p>
          <a:p>
            <a:r>
              <a:rPr lang="en-US" dirty="0" smtClean="0"/>
              <a:t>Explain </a:t>
            </a:r>
            <a:r>
              <a:rPr lang="en-US" dirty="0"/>
              <a:t>with examples neuroendocrine integration.</a:t>
            </a:r>
          </a:p>
        </p:txBody>
      </p:sp>
    </p:spTree>
    <p:extLst>
      <p:ext uri="{BB962C8B-B14F-4D97-AF65-F5344CB8AC3E}">
        <p14:creationId xmlns:p14="http://schemas.microsoft.com/office/powerpoint/2010/main" val="804430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Future</a:t>
            </a:r>
            <a:endParaRPr lang="en-US" dirty="0"/>
          </a:p>
        </p:txBody>
      </p:sp>
      <p:sp>
        <p:nvSpPr>
          <p:cNvPr id="3" name="Content Placeholder 2"/>
          <p:cNvSpPr>
            <a:spLocks noGrp="1"/>
          </p:cNvSpPr>
          <p:nvPr>
            <p:ph idx="1"/>
          </p:nvPr>
        </p:nvSpPr>
        <p:spPr>
          <a:xfrm>
            <a:off x="457199" y="1600200"/>
            <a:ext cx="4288589" cy="4525963"/>
          </a:xfrm>
        </p:spPr>
        <p:txBody>
          <a:bodyPr>
            <a:normAutofit fontScale="70000" lnSpcReduction="20000"/>
          </a:bodyPr>
          <a:lstStyle/>
          <a:p>
            <a:r>
              <a:rPr lang="en-US" dirty="0" smtClean="0"/>
              <a:t>Endocrine Control Systems</a:t>
            </a:r>
          </a:p>
          <a:p>
            <a:r>
              <a:rPr lang="en-US" b="1" dirty="0" smtClean="0"/>
              <a:t>Neuroendocrinology and the Posterior Pituitary</a:t>
            </a:r>
          </a:p>
          <a:p>
            <a:r>
              <a:rPr lang="en-US" dirty="0" smtClean="0"/>
              <a:t>Endocrine Control of Growth</a:t>
            </a:r>
          </a:p>
          <a:p>
            <a:r>
              <a:rPr lang="en-US" dirty="0" smtClean="0"/>
              <a:t>Adrenals and Stress Hormones</a:t>
            </a:r>
          </a:p>
          <a:p>
            <a:r>
              <a:rPr lang="en-US" dirty="0"/>
              <a:t>Hypothalamus and Endocrine Control of </a:t>
            </a:r>
            <a:r>
              <a:rPr lang="en-US" dirty="0" smtClean="0"/>
              <a:t>Appetite</a:t>
            </a:r>
          </a:p>
          <a:p>
            <a:r>
              <a:rPr lang="en-US" dirty="0" smtClean="0"/>
              <a:t>Pancreatic Hormones and Metabolic Control</a:t>
            </a:r>
          </a:p>
          <a:p>
            <a:r>
              <a:rPr lang="en-US" dirty="0" smtClean="0">
                <a:solidFill>
                  <a:srgbClr val="FF0000"/>
                </a:solidFill>
              </a:rPr>
              <a:t>Thyroid Hormones (KP)</a:t>
            </a:r>
          </a:p>
          <a:p>
            <a:r>
              <a:rPr lang="en-US" dirty="0" smtClean="0">
                <a:solidFill>
                  <a:srgbClr val="FF0000"/>
                </a:solidFill>
              </a:rPr>
              <a:t>Calcium Homeostasis (MF)</a:t>
            </a:r>
          </a:p>
          <a:p>
            <a:r>
              <a:rPr lang="en-US" dirty="0" smtClean="0">
                <a:solidFill>
                  <a:srgbClr val="FF0000"/>
                </a:solidFill>
              </a:rPr>
              <a:t>Reproductive Hormones (HP)</a:t>
            </a:r>
          </a:p>
          <a:p>
            <a:pPr marL="0" indent="0">
              <a:buNone/>
            </a:pPr>
            <a:endParaRPr lang="en-US" dirty="0"/>
          </a:p>
        </p:txBody>
      </p:sp>
      <p:pic>
        <p:nvPicPr>
          <p:cNvPr id="6" name="Picture 5"/>
          <p:cNvPicPr>
            <a:picLocks noChangeAspect="1"/>
          </p:cNvPicPr>
          <p:nvPr/>
        </p:nvPicPr>
        <p:blipFill>
          <a:blip r:embed="rId2"/>
          <a:stretch>
            <a:fillRect/>
          </a:stretch>
        </p:blipFill>
        <p:spPr>
          <a:xfrm>
            <a:off x="4870236" y="1310691"/>
            <a:ext cx="3946906" cy="5207000"/>
          </a:xfrm>
          <a:prstGeom prst="rect">
            <a:avLst/>
          </a:prstGeom>
        </p:spPr>
      </p:pic>
    </p:spTree>
    <p:extLst>
      <p:ext uri="{BB962C8B-B14F-4D97-AF65-F5344CB8AC3E}">
        <p14:creationId xmlns:p14="http://schemas.microsoft.com/office/powerpoint/2010/main" val="241547660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Design a hormone</a:t>
            </a:r>
            <a:endParaRPr lang="en-US" dirty="0"/>
          </a:p>
        </p:txBody>
      </p:sp>
      <p:sp>
        <p:nvSpPr>
          <p:cNvPr id="9" name="Content Placeholder 8"/>
          <p:cNvSpPr>
            <a:spLocks noGrp="1"/>
          </p:cNvSpPr>
          <p:nvPr>
            <p:ph idx="1"/>
          </p:nvPr>
        </p:nvSpPr>
        <p:spPr/>
        <p:txBody>
          <a:bodyPr>
            <a:normAutofit lnSpcReduction="10000"/>
          </a:bodyPr>
          <a:lstStyle/>
          <a:p>
            <a:r>
              <a:rPr lang="en-US" dirty="0" smtClean="0"/>
              <a:t>What process does it govern?</a:t>
            </a:r>
          </a:p>
          <a:p>
            <a:r>
              <a:rPr lang="en-US" dirty="0" smtClean="0"/>
              <a:t>What signals its release?  Does </a:t>
            </a:r>
            <a:r>
              <a:rPr lang="en-US" dirty="0"/>
              <a:t>it result from external cues, or internal cues</a:t>
            </a:r>
            <a:r>
              <a:rPr lang="en-US" dirty="0" smtClean="0"/>
              <a:t>?</a:t>
            </a:r>
          </a:p>
          <a:p>
            <a:r>
              <a:rPr lang="en-US" dirty="0" smtClean="0"/>
              <a:t>Under what time-scale does this change occur?</a:t>
            </a:r>
          </a:p>
          <a:p>
            <a:r>
              <a:rPr lang="en-US" dirty="0" smtClean="0"/>
              <a:t>What should end the signaling event?</a:t>
            </a:r>
          </a:p>
          <a:p>
            <a:r>
              <a:rPr lang="en-US" dirty="0" smtClean="0"/>
              <a:t>What would be the pathophysiology of this hormone not existing?  How about being far too active?</a:t>
            </a:r>
          </a:p>
        </p:txBody>
      </p:sp>
    </p:spTree>
    <p:extLst>
      <p:ext uri="{BB962C8B-B14F-4D97-AF65-F5344CB8AC3E}">
        <p14:creationId xmlns:p14="http://schemas.microsoft.com/office/powerpoint/2010/main" val="330681315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Neuroendocrinology and the Posterior Pituitary</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850433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you (should) already know</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Regulation of renal function (</a:t>
            </a:r>
            <a:r>
              <a:rPr lang="en-US" dirty="0" err="1" smtClean="0"/>
              <a:t>Tigyi</a:t>
            </a:r>
            <a:r>
              <a:rPr lang="en-US" dirty="0" smtClean="0"/>
              <a:t>)</a:t>
            </a:r>
          </a:p>
          <a:p>
            <a:pPr lvl="1"/>
            <a:r>
              <a:rPr lang="en-US" dirty="0" smtClean="0"/>
              <a:t>Renin/Angiotensin/Aldosterone/ANF/Vasopressin</a:t>
            </a:r>
          </a:p>
          <a:p>
            <a:r>
              <a:rPr lang="en-US" dirty="0" smtClean="0"/>
              <a:t>Regulation of GI function (Johnson)</a:t>
            </a:r>
          </a:p>
          <a:p>
            <a:pPr lvl="1"/>
            <a:r>
              <a:rPr lang="en-US" dirty="0" smtClean="0"/>
              <a:t>Gastrin/CCK/GIP/Secretin/VIP/</a:t>
            </a:r>
            <a:r>
              <a:rPr lang="en-US" dirty="0" err="1" smtClean="0"/>
              <a:t>Motilin</a:t>
            </a:r>
            <a:endParaRPr lang="en-US" dirty="0" smtClean="0"/>
          </a:p>
          <a:p>
            <a:r>
              <a:rPr lang="en-US" dirty="0" smtClean="0"/>
              <a:t>Blood Pressure Regulation (O’Connell)</a:t>
            </a:r>
          </a:p>
          <a:p>
            <a:pPr lvl="1"/>
            <a:r>
              <a:rPr lang="en-US" dirty="0" smtClean="0"/>
              <a:t>Angiotensin/</a:t>
            </a:r>
            <a:r>
              <a:rPr lang="en-US" dirty="0" err="1" smtClean="0"/>
              <a:t>Vasporessin</a:t>
            </a:r>
            <a:r>
              <a:rPr lang="en-US" dirty="0" smtClean="0"/>
              <a:t>/Adrenaline/Noradrenaline/Dopamine/</a:t>
            </a:r>
            <a:r>
              <a:rPr lang="en-US" dirty="0" err="1" smtClean="0"/>
              <a:t>Endothelin</a:t>
            </a:r>
            <a:endParaRPr lang="en-US" dirty="0" smtClean="0"/>
          </a:p>
          <a:p>
            <a:r>
              <a:rPr lang="en-US" dirty="0" smtClean="0"/>
              <a:t>Cardiac Function (</a:t>
            </a:r>
            <a:r>
              <a:rPr lang="en-US" dirty="0" err="1" smtClean="0"/>
              <a:t>Mancarella</a:t>
            </a:r>
            <a:r>
              <a:rPr lang="en-US" dirty="0" smtClean="0"/>
              <a:t>)</a:t>
            </a:r>
          </a:p>
          <a:p>
            <a:pPr lvl="1"/>
            <a:r>
              <a:rPr lang="en-US" dirty="0" smtClean="0"/>
              <a:t>ANP/Adrenaline/Noradrenaline/Acetylcholine</a:t>
            </a:r>
          </a:p>
          <a:p>
            <a:r>
              <a:rPr lang="en-US" dirty="0" smtClean="0"/>
              <a:t>Synaptic Transmission (</a:t>
            </a:r>
            <a:r>
              <a:rPr lang="en-US" dirty="0" err="1" smtClean="0"/>
              <a:t>Adebiyi</a:t>
            </a:r>
            <a:r>
              <a:rPr lang="en-US" dirty="0" smtClean="0"/>
              <a:t>)</a:t>
            </a:r>
          </a:p>
          <a:p>
            <a:pPr lvl="1"/>
            <a:r>
              <a:rPr lang="en-US" dirty="0" smtClean="0"/>
              <a:t>Serotonin/Acetylcholine/GABA/Histamine/Aspartate/Glutamate/NO</a:t>
            </a:r>
          </a:p>
          <a:p>
            <a:endParaRPr lang="en-US" dirty="0"/>
          </a:p>
        </p:txBody>
      </p:sp>
    </p:spTree>
    <p:extLst>
      <p:ext uri="{BB962C8B-B14F-4D97-AF65-F5344CB8AC3E}">
        <p14:creationId xmlns:p14="http://schemas.microsoft.com/office/powerpoint/2010/main" val="238294150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and </a:t>
            </a:r>
            <a:r>
              <a:rPr lang="en-US" dirty="0"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err="1"/>
              <a:t>acronymns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11666914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Hypothalamus Is the Main Site of Endocrine/CNS Integratio</a:t>
            </a:r>
            <a:r>
              <a:rPr lang="en-US" dirty="0"/>
              <a:t>n</a:t>
            </a:r>
          </a:p>
        </p:txBody>
      </p:sp>
      <p:pic>
        <p:nvPicPr>
          <p:cNvPr id="4" name="Picture 3" descr="pituitary-hypothalamu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895" y="2039584"/>
            <a:ext cx="6242304" cy="3627120"/>
          </a:xfrm>
          <a:prstGeom prst="rect">
            <a:avLst/>
          </a:prstGeom>
        </p:spPr>
      </p:pic>
    </p:spTree>
    <p:extLst>
      <p:ext uri="{BB962C8B-B14F-4D97-AF65-F5344CB8AC3E}">
        <p14:creationId xmlns:p14="http://schemas.microsoft.com/office/powerpoint/2010/main" val="312049061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Hypothalamus Projects to and From Other Brain Regions</a:t>
            </a:r>
            <a:endParaRPr lang="en-US" dirty="0"/>
          </a:p>
        </p:txBody>
      </p:sp>
      <p:pic>
        <p:nvPicPr>
          <p:cNvPr id="5" name="Picture 4" descr="reward-circu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490" y="1904177"/>
            <a:ext cx="6512667" cy="4268698"/>
          </a:xfrm>
          <a:prstGeom prst="rect">
            <a:avLst/>
          </a:prstGeom>
        </p:spPr>
      </p:pic>
      <p:sp>
        <p:nvSpPr>
          <p:cNvPr id="6" name="TextBox 5"/>
          <p:cNvSpPr txBox="1"/>
          <p:nvPr/>
        </p:nvSpPr>
        <p:spPr>
          <a:xfrm>
            <a:off x="0" y="6198300"/>
            <a:ext cx="6055895" cy="646331"/>
          </a:xfrm>
          <a:prstGeom prst="rect">
            <a:avLst/>
          </a:prstGeom>
          <a:noFill/>
        </p:spPr>
        <p:txBody>
          <a:bodyPr wrap="square" rtlCol="0">
            <a:spAutoFit/>
          </a:bodyPr>
          <a:lstStyle/>
          <a:p>
            <a:r>
              <a:rPr lang="en-US" dirty="0" err="1" smtClean="0"/>
              <a:t>Kauer</a:t>
            </a:r>
            <a:r>
              <a:rPr lang="en-US" dirty="0" smtClean="0"/>
              <a:t> </a:t>
            </a:r>
            <a:r>
              <a:rPr lang="en-US" dirty="0"/>
              <a:t>JA, </a:t>
            </a:r>
            <a:r>
              <a:rPr lang="en-US" dirty="0" err="1"/>
              <a:t>Malenka</a:t>
            </a:r>
            <a:r>
              <a:rPr lang="en-US" dirty="0"/>
              <a:t> RC (2007) Synaptic plasticity and addiction. Nat Rev </a:t>
            </a:r>
            <a:r>
              <a:rPr lang="en-US" dirty="0" err="1"/>
              <a:t>Neurosci</a:t>
            </a:r>
            <a:r>
              <a:rPr lang="en-US" dirty="0"/>
              <a:t> 8: 844–858. doi:10.1038/nrn2234.</a:t>
            </a:r>
          </a:p>
        </p:txBody>
      </p:sp>
    </p:spTree>
    <p:extLst>
      <p:ext uri="{BB962C8B-B14F-4D97-AF65-F5344CB8AC3E}">
        <p14:creationId xmlns:p14="http://schemas.microsoft.com/office/powerpoint/2010/main" val="325753616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Are Hormones Sensed by the Hypothalamus?</a:t>
            </a:r>
            <a:endParaRPr lang="en-US" dirty="0"/>
          </a:p>
        </p:txBody>
      </p:sp>
      <p:pic>
        <p:nvPicPr>
          <p:cNvPr id="4" name="Picture 3"/>
          <p:cNvPicPr>
            <a:picLocks noChangeAspect="1"/>
          </p:cNvPicPr>
          <p:nvPr/>
        </p:nvPicPr>
        <p:blipFill>
          <a:blip r:embed="rId2"/>
          <a:stretch>
            <a:fillRect/>
          </a:stretch>
        </p:blipFill>
        <p:spPr>
          <a:xfrm>
            <a:off x="1336841" y="1648327"/>
            <a:ext cx="6924843" cy="4985887"/>
          </a:xfrm>
          <a:prstGeom prst="rect">
            <a:avLst/>
          </a:prstGeom>
        </p:spPr>
      </p:pic>
    </p:spTree>
    <p:extLst>
      <p:ext uri="{BB962C8B-B14F-4D97-AF65-F5344CB8AC3E}">
        <p14:creationId xmlns:p14="http://schemas.microsoft.com/office/powerpoint/2010/main" val="240767119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Subregions</a:t>
            </a:r>
            <a:r>
              <a:rPr lang="en-US" dirty="0" smtClean="0"/>
              <a:t> of the Hypothalamus</a:t>
            </a:r>
            <a:endParaRPr lang="en-US" dirty="0"/>
          </a:p>
        </p:txBody>
      </p:sp>
      <p:pic>
        <p:nvPicPr>
          <p:cNvPr id="4" name="Picture 3" descr="hypothalamic-nucle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506" y="1229895"/>
            <a:ext cx="5547558" cy="5628104"/>
          </a:xfrm>
          <a:prstGeom prst="rect">
            <a:avLst/>
          </a:prstGeom>
        </p:spPr>
      </p:pic>
    </p:spTree>
    <p:extLst>
      <p:ext uri="{BB962C8B-B14F-4D97-AF65-F5344CB8AC3E}">
        <p14:creationId xmlns:p14="http://schemas.microsoft.com/office/powerpoint/2010/main" val="195720135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the Pituitary</a:t>
            </a:r>
            <a:endParaRPr lang="en-US" dirty="0"/>
          </a:p>
        </p:txBody>
      </p:sp>
      <p:pic>
        <p:nvPicPr>
          <p:cNvPr id="4" name="Picture 3" descr="pituita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52316"/>
            <a:ext cx="2556033" cy="2566737"/>
          </a:xfrm>
          <a:prstGeom prst="rect">
            <a:avLst/>
          </a:prstGeom>
        </p:spPr>
      </p:pic>
      <p:pic>
        <p:nvPicPr>
          <p:cNvPr id="6" name="Picture 5"/>
          <p:cNvPicPr>
            <a:picLocks noChangeAspect="1"/>
          </p:cNvPicPr>
          <p:nvPr/>
        </p:nvPicPr>
        <p:blipFill>
          <a:blip r:embed="rId4"/>
          <a:stretch>
            <a:fillRect/>
          </a:stretch>
        </p:blipFill>
        <p:spPr>
          <a:xfrm>
            <a:off x="3541426" y="1417638"/>
            <a:ext cx="5482258" cy="4968080"/>
          </a:xfrm>
          <a:prstGeom prst="rect">
            <a:avLst/>
          </a:prstGeom>
        </p:spPr>
      </p:pic>
      <p:sp>
        <p:nvSpPr>
          <p:cNvPr id="3" name="TextBox 2"/>
          <p:cNvSpPr txBox="1"/>
          <p:nvPr/>
        </p:nvSpPr>
        <p:spPr>
          <a:xfrm>
            <a:off x="3541426" y="5310801"/>
            <a:ext cx="981308" cy="646331"/>
          </a:xfrm>
          <a:prstGeom prst="rect">
            <a:avLst/>
          </a:prstGeom>
          <a:noFill/>
        </p:spPr>
        <p:txBody>
          <a:bodyPr wrap="none" rtlCol="0">
            <a:spAutoFit/>
          </a:bodyPr>
          <a:lstStyle/>
          <a:p>
            <a:r>
              <a:rPr lang="en-US" dirty="0" smtClean="0"/>
              <a:t>Anterior</a:t>
            </a:r>
          </a:p>
          <a:p>
            <a:r>
              <a:rPr lang="en-US" dirty="0" smtClean="0"/>
              <a:t>Pituitary</a:t>
            </a:r>
            <a:endParaRPr lang="en-US" dirty="0"/>
          </a:p>
        </p:txBody>
      </p:sp>
      <p:sp>
        <p:nvSpPr>
          <p:cNvPr id="7" name="TextBox 6"/>
          <p:cNvSpPr txBox="1"/>
          <p:nvPr/>
        </p:nvSpPr>
        <p:spPr>
          <a:xfrm>
            <a:off x="6841666" y="4987636"/>
            <a:ext cx="1043876" cy="646331"/>
          </a:xfrm>
          <a:prstGeom prst="rect">
            <a:avLst/>
          </a:prstGeom>
          <a:noFill/>
        </p:spPr>
        <p:txBody>
          <a:bodyPr wrap="none" rtlCol="0">
            <a:spAutoFit/>
          </a:bodyPr>
          <a:lstStyle/>
          <a:p>
            <a:r>
              <a:rPr lang="en-US" dirty="0" smtClean="0"/>
              <a:t>Posterior</a:t>
            </a:r>
          </a:p>
          <a:p>
            <a:r>
              <a:rPr lang="en-US" dirty="0" smtClean="0"/>
              <a:t>Pituitary</a:t>
            </a:r>
            <a:endParaRPr lang="en-US" dirty="0"/>
          </a:p>
        </p:txBody>
      </p:sp>
      <p:sp>
        <p:nvSpPr>
          <p:cNvPr id="5" name="TextBox 4"/>
          <p:cNvSpPr txBox="1"/>
          <p:nvPr/>
        </p:nvSpPr>
        <p:spPr>
          <a:xfrm>
            <a:off x="3752273" y="3117273"/>
            <a:ext cx="1894607" cy="646331"/>
          </a:xfrm>
          <a:prstGeom prst="rect">
            <a:avLst/>
          </a:prstGeom>
          <a:noFill/>
        </p:spPr>
        <p:txBody>
          <a:bodyPr wrap="none" rtlCol="0">
            <a:spAutoFit/>
          </a:bodyPr>
          <a:lstStyle/>
          <a:p>
            <a:r>
              <a:rPr lang="en-US" dirty="0" err="1" smtClean="0"/>
              <a:t>Neurohypophysial</a:t>
            </a:r>
            <a:endParaRPr lang="en-US" dirty="0" smtClean="0"/>
          </a:p>
          <a:p>
            <a:r>
              <a:rPr lang="en-US" dirty="0" smtClean="0"/>
              <a:t>Portal System</a:t>
            </a:r>
            <a:endParaRPr lang="en-US" dirty="0"/>
          </a:p>
        </p:txBody>
      </p:sp>
    </p:spTree>
    <p:extLst>
      <p:ext uri="{BB962C8B-B14F-4D97-AF65-F5344CB8AC3E}">
        <p14:creationId xmlns:p14="http://schemas.microsoft.com/office/powerpoint/2010/main" val="497241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Anterior Pituitary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58736148"/>
              </p:ext>
            </p:extLst>
          </p:nvPr>
        </p:nvGraphicFramePr>
        <p:xfrm>
          <a:off x="0" y="1663032"/>
          <a:ext cx="5505117" cy="2494280"/>
        </p:xfrm>
        <a:graphic>
          <a:graphicData uri="http://schemas.openxmlformats.org/drawingml/2006/table">
            <a:tbl>
              <a:tblPr firstRow="1" bandRow="1">
                <a:tableStyleId>{5C22544A-7EE6-4342-B048-85BDC9FD1C3A}</a:tableStyleId>
              </a:tblPr>
              <a:tblGrid>
                <a:gridCol w="1742520"/>
                <a:gridCol w="2156346"/>
                <a:gridCol w="1606251"/>
              </a:tblGrid>
              <a:tr h="370840">
                <a:tc>
                  <a:txBody>
                    <a:bodyPr/>
                    <a:lstStyle/>
                    <a:p>
                      <a:r>
                        <a:rPr lang="en-US" dirty="0" smtClean="0"/>
                        <a:t>Hypothalamic</a:t>
                      </a:r>
                      <a:endParaRPr lang="en-US" dirty="0"/>
                    </a:p>
                  </a:txBody>
                  <a:tcPr/>
                </a:tc>
                <a:tc>
                  <a:txBody>
                    <a:bodyPr/>
                    <a:lstStyle/>
                    <a:p>
                      <a:r>
                        <a:rPr lang="en-US" dirty="0" smtClean="0"/>
                        <a:t>Anterior</a:t>
                      </a:r>
                      <a:r>
                        <a:rPr lang="en-US" baseline="0" dirty="0" smtClean="0"/>
                        <a:t> Pituitary</a:t>
                      </a:r>
                      <a:endParaRPr lang="en-US" dirty="0"/>
                    </a:p>
                  </a:txBody>
                  <a:tcPr/>
                </a:tc>
                <a:tc>
                  <a:txBody>
                    <a:bodyPr/>
                    <a:lstStyle/>
                    <a:p>
                      <a:r>
                        <a:rPr lang="en-US" dirty="0" smtClean="0"/>
                        <a:t>Cells</a:t>
                      </a:r>
                      <a:endParaRPr lang="en-US" dirty="0"/>
                    </a:p>
                  </a:txBody>
                  <a:tcPr/>
                </a:tc>
              </a:tr>
              <a:tr h="370840">
                <a:tc>
                  <a:txBody>
                    <a:bodyPr/>
                    <a:lstStyle/>
                    <a:p>
                      <a:r>
                        <a:rPr lang="en-US" dirty="0" smtClean="0"/>
                        <a:t>CRH</a:t>
                      </a:r>
                      <a:endParaRPr lang="en-US" dirty="0"/>
                    </a:p>
                  </a:txBody>
                  <a:tcPr/>
                </a:tc>
                <a:tc>
                  <a:txBody>
                    <a:bodyPr/>
                    <a:lstStyle/>
                    <a:p>
                      <a:r>
                        <a:rPr lang="en-US" dirty="0" smtClean="0"/>
                        <a:t>ACTH</a:t>
                      </a:r>
                      <a:endParaRPr lang="en-US" dirty="0"/>
                    </a:p>
                  </a:txBody>
                  <a:tcPr/>
                </a:tc>
                <a:tc>
                  <a:txBody>
                    <a:bodyPr/>
                    <a:lstStyle/>
                    <a:p>
                      <a:r>
                        <a:rPr lang="en-US" dirty="0" err="1" smtClean="0">
                          <a:solidFill>
                            <a:schemeClr val="accent1">
                              <a:lumMod val="75000"/>
                            </a:schemeClr>
                          </a:solidFill>
                        </a:rPr>
                        <a:t>Corticotropes</a:t>
                      </a:r>
                      <a:endParaRPr lang="en-US" dirty="0">
                        <a:solidFill>
                          <a:schemeClr val="accent1">
                            <a:lumMod val="75000"/>
                          </a:schemeClr>
                        </a:solidFill>
                      </a:endParaRPr>
                    </a:p>
                  </a:txBody>
                  <a:tcPr/>
                </a:tc>
              </a:tr>
              <a:tr h="370840">
                <a:tc>
                  <a:txBody>
                    <a:bodyPr/>
                    <a:lstStyle/>
                    <a:p>
                      <a:r>
                        <a:rPr lang="en-US" dirty="0" smtClean="0"/>
                        <a:t>TRH</a:t>
                      </a:r>
                      <a:endParaRPr lang="en-US" dirty="0"/>
                    </a:p>
                  </a:txBody>
                  <a:tcPr/>
                </a:tc>
                <a:tc>
                  <a:txBody>
                    <a:bodyPr/>
                    <a:lstStyle/>
                    <a:p>
                      <a:r>
                        <a:rPr lang="en-US" dirty="0" smtClean="0"/>
                        <a:t>TSH/Prolactin</a:t>
                      </a:r>
                      <a:endParaRPr lang="en-US" dirty="0"/>
                    </a:p>
                  </a:txBody>
                  <a:tcPr/>
                </a:tc>
                <a:tc>
                  <a:txBody>
                    <a:bodyPr/>
                    <a:lstStyle/>
                    <a:p>
                      <a:r>
                        <a:rPr lang="en-US" dirty="0" err="1" smtClean="0">
                          <a:solidFill>
                            <a:schemeClr val="accent6">
                              <a:lumMod val="60000"/>
                              <a:lumOff val="40000"/>
                            </a:schemeClr>
                          </a:solidFill>
                        </a:rPr>
                        <a:t>Thyrotropes</a:t>
                      </a:r>
                      <a:r>
                        <a:rPr lang="en-US" dirty="0" smtClean="0"/>
                        <a:t>/</a:t>
                      </a:r>
                    </a:p>
                    <a:p>
                      <a:r>
                        <a:rPr lang="en-US" dirty="0" err="1" smtClean="0">
                          <a:solidFill>
                            <a:srgbClr val="FF0000"/>
                          </a:solidFill>
                        </a:rPr>
                        <a:t>Lactotropes</a:t>
                      </a:r>
                      <a:endParaRPr lang="en-US" dirty="0">
                        <a:solidFill>
                          <a:srgbClr val="FF0000"/>
                        </a:solidFill>
                      </a:endParaRPr>
                    </a:p>
                  </a:txBody>
                  <a:tcPr/>
                </a:tc>
              </a:tr>
              <a:tr h="370840">
                <a:tc>
                  <a:txBody>
                    <a:bodyPr/>
                    <a:lstStyle/>
                    <a:p>
                      <a:r>
                        <a:rPr lang="en-US" dirty="0" err="1" smtClean="0"/>
                        <a:t>GnRH</a:t>
                      </a:r>
                      <a:endParaRPr lang="en-US" dirty="0"/>
                    </a:p>
                  </a:txBody>
                  <a:tcPr/>
                </a:tc>
                <a:tc>
                  <a:txBody>
                    <a:bodyPr/>
                    <a:lstStyle/>
                    <a:p>
                      <a:r>
                        <a:rPr lang="en-US" dirty="0" smtClean="0"/>
                        <a:t>LH/FSH</a:t>
                      </a:r>
                      <a:endParaRPr lang="en-US" dirty="0"/>
                    </a:p>
                  </a:txBody>
                  <a:tcPr/>
                </a:tc>
                <a:tc>
                  <a:txBody>
                    <a:bodyPr/>
                    <a:lstStyle/>
                    <a:p>
                      <a:r>
                        <a:rPr lang="en-US" dirty="0" err="1" smtClean="0"/>
                        <a:t>Gonadotropes</a:t>
                      </a:r>
                      <a:endParaRPr lang="en-US" dirty="0"/>
                    </a:p>
                  </a:txBody>
                  <a:tcPr/>
                </a:tc>
              </a:tr>
              <a:tr h="370840">
                <a:tc>
                  <a:txBody>
                    <a:bodyPr/>
                    <a:lstStyle/>
                    <a:p>
                      <a:r>
                        <a:rPr lang="en-US" dirty="0" smtClean="0"/>
                        <a:t>GHRH</a:t>
                      </a:r>
                      <a:endParaRPr lang="en-US" dirty="0"/>
                    </a:p>
                  </a:txBody>
                  <a:tcPr/>
                </a:tc>
                <a:tc>
                  <a:txBody>
                    <a:bodyPr/>
                    <a:lstStyle/>
                    <a:p>
                      <a:r>
                        <a:rPr lang="en-US" dirty="0" smtClean="0"/>
                        <a:t>GH (increase)</a:t>
                      </a:r>
                      <a:endParaRPr lang="en-US" dirty="0"/>
                    </a:p>
                  </a:txBody>
                  <a:tcPr/>
                </a:tc>
                <a:tc>
                  <a:txBody>
                    <a:bodyPr/>
                    <a:lstStyle/>
                    <a:p>
                      <a:r>
                        <a:rPr lang="en-US" dirty="0" err="1" smtClean="0">
                          <a:solidFill>
                            <a:srgbClr val="E46C0A"/>
                          </a:solidFill>
                        </a:rPr>
                        <a:t>Somatotropes</a:t>
                      </a:r>
                      <a:endParaRPr lang="en-US" dirty="0">
                        <a:solidFill>
                          <a:srgbClr val="E46C0A"/>
                        </a:solidFill>
                      </a:endParaRPr>
                    </a:p>
                  </a:txBody>
                  <a:tcPr/>
                </a:tc>
              </a:tr>
              <a:tr h="370840">
                <a:tc>
                  <a:txBody>
                    <a:bodyPr/>
                    <a:lstStyle/>
                    <a:p>
                      <a:r>
                        <a:rPr lang="en-US" dirty="0" err="1" smtClean="0"/>
                        <a:t>Somatostatin</a:t>
                      </a:r>
                      <a:endParaRPr lang="en-US" dirty="0"/>
                    </a:p>
                  </a:txBody>
                  <a:tcPr/>
                </a:tc>
                <a:tc>
                  <a:txBody>
                    <a:bodyPr/>
                    <a:lstStyle/>
                    <a:p>
                      <a:r>
                        <a:rPr lang="en-US" dirty="0" smtClean="0"/>
                        <a:t>GH (decrease)</a:t>
                      </a:r>
                      <a:endParaRPr lang="en-US" dirty="0"/>
                    </a:p>
                  </a:txBody>
                  <a:tcPr/>
                </a:tc>
                <a:tc>
                  <a:txBody>
                    <a:bodyPr/>
                    <a:lstStyle/>
                    <a:p>
                      <a:r>
                        <a:rPr lang="en-US" dirty="0" err="1" smtClean="0">
                          <a:solidFill>
                            <a:srgbClr val="E46C0A"/>
                          </a:solidFill>
                        </a:rPr>
                        <a:t>Somatotropes</a:t>
                      </a:r>
                      <a:endParaRPr lang="en-US" dirty="0">
                        <a:solidFill>
                          <a:srgbClr val="E46C0A"/>
                        </a:solidFill>
                      </a:endParaRPr>
                    </a:p>
                  </a:txBody>
                  <a:tcPr/>
                </a:tc>
              </a:tr>
            </a:tbl>
          </a:graphicData>
        </a:graphic>
      </p:graphicFrame>
      <p:pic>
        <p:nvPicPr>
          <p:cNvPr id="5" name="Picture 4"/>
          <p:cNvPicPr>
            <a:picLocks noChangeAspect="1"/>
          </p:cNvPicPr>
          <p:nvPr/>
        </p:nvPicPr>
        <p:blipFill rotWithShape="1">
          <a:blip r:embed="rId3"/>
          <a:srcRect l="57719"/>
          <a:stretch/>
        </p:blipFill>
        <p:spPr>
          <a:xfrm>
            <a:off x="5735052" y="1287379"/>
            <a:ext cx="3221789" cy="3886200"/>
          </a:xfrm>
          <a:prstGeom prst="rect">
            <a:avLst/>
          </a:prstGeom>
        </p:spPr>
      </p:pic>
      <p:pic>
        <p:nvPicPr>
          <p:cNvPr id="6" name="Picture 5"/>
          <p:cNvPicPr>
            <a:picLocks noChangeAspect="1"/>
          </p:cNvPicPr>
          <p:nvPr/>
        </p:nvPicPr>
        <p:blipFill>
          <a:blip r:embed="rId4"/>
          <a:stretch>
            <a:fillRect/>
          </a:stretch>
        </p:blipFill>
        <p:spPr>
          <a:xfrm>
            <a:off x="117644" y="4157312"/>
            <a:ext cx="4411579" cy="2691063"/>
          </a:xfrm>
          <a:prstGeom prst="rect">
            <a:avLst/>
          </a:prstGeom>
        </p:spPr>
      </p:pic>
      <p:sp>
        <p:nvSpPr>
          <p:cNvPr id="7" name="TextBox 6"/>
          <p:cNvSpPr txBox="1"/>
          <p:nvPr/>
        </p:nvSpPr>
        <p:spPr>
          <a:xfrm>
            <a:off x="3930317" y="5601368"/>
            <a:ext cx="5213684" cy="923330"/>
          </a:xfrm>
          <a:prstGeom prst="rect">
            <a:avLst/>
          </a:prstGeom>
          <a:noFill/>
        </p:spPr>
        <p:txBody>
          <a:bodyPr wrap="square" rtlCol="0">
            <a:spAutoFit/>
          </a:bodyPr>
          <a:lstStyle/>
          <a:p>
            <a:r>
              <a:rPr lang="en-US" dirty="0" err="1" smtClean="0"/>
              <a:t>Asa</a:t>
            </a:r>
            <a:r>
              <a:rPr lang="en-US" dirty="0" smtClean="0"/>
              <a:t> </a:t>
            </a:r>
            <a:r>
              <a:rPr lang="en-US" dirty="0"/>
              <a:t>SL, </a:t>
            </a:r>
            <a:r>
              <a:rPr lang="en-US" dirty="0" err="1"/>
              <a:t>Ezzat</a:t>
            </a:r>
            <a:r>
              <a:rPr lang="en-US" dirty="0"/>
              <a:t> S (2009) The pathogenesis of pituitary tumors. </a:t>
            </a:r>
            <a:r>
              <a:rPr lang="en-US" dirty="0" err="1"/>
              <a:t>Annu</a:t>
            </a:r>
            <a:r>
              <a:rPr lang="en-US" dirty="0"/>
              <a:t> Rev </a:t>
            </a:r>
            <a:r>
              <a:rPr lang="en-US" dirty="0" err="1"/>
              <a:t>Pathol</a:t>
            </a:r>
            <a:r>
              <a:rPr lang="en-US" dirty="0"/>
              <a:t> 4: 97–126. doi:10.1146/annurev.pathol.4.110807.092259.</a:t>
            </a:r>
          </a:p>
        </p:txBody>
      </p:sp>
    </p:spTree>
    <p:extLst>
      <p:ext uri="{BB962C8B-B14F-4D97-AF65-F5344CB8AC3E}">
        <p14:creationId xmlns:p14="http://schemas.microsoft.com/office/powerpoint/2010/main" val="38341174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263" y="274638"/>
            <a:ext cx="9371263" cy="1143000"/>
          </a:xfrm>
        </p:spPr>
        <p:txBody>
          <a:bodyPr>
            <a:normAutofit fontScale="90000"/>
          </a:bodyPr>
          <a:lstStyle/>
          <a:p>
            <a:r>
              <a:rPr lang="en-US" dirty="0" smtClean="0"/>
              <a:t>The Infundibulum and the Posterior Pituitary</a:t>
            </a:r>
            <a:endParaRPr lang="en-US" dirty="0"/>
          </a:p>
        </p:txBody>
      </p:sp>
      <p:pic>
        <p:nvPicPr>
          <p:cNvPr id="4" name="Picture 3"/>
          <p:cNvPicPr>
            <a:picLocks noChangeAspect="1"/>
          </p:cNvPicPr>
          <p:nvPr/>
        </p:nvPicPr>
        <p:blipFill>
          <a:blip r:embed="rId3"/>
          <a:stretch>
            <a:fillRect/>
          </a:stretch>
        </p:blipFill>
        <p:spPr>
          <a:xfrm>
            <a:off x="1986547" y="1397196"/>
            <a:ext cx="5579979" cy="5333803"/>
          </a:xfrm>
          <a:prstGeom prst="rect">
            <a:avLst/>
          </a:prstGeom>
        </p:spPr>
      </p:pic>
    </p:spTree>
    <p:extLst>
      <p:ext uri="{BB962C8B-B14F-4D97-AF65-F5344CB8AC3E}">
        <p14:creationId xmlns:p14="http://schemas.microsoft.com/office/powerpoint/2010/main" val="369378330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Regulate Water Retention?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Too much or too little blood volume</a:t>
            </a:r>
          </a:p>
          <a:p>
            <a:pPr marL="514350" indent="-514350">
              <a:buFont typeface="+mj-lt"/>
              <a:buAutoNum type="arabicPeriod"/>
            </a:pPr>
            <a:r>
              <a:rPr lang="en-US" dirty="0" smtClean="0"/>
              <a:t>Salt concentration in blood is too high or too low</a:t>
            </a:r>
            <a:endParaRPr lang="en-US" dirty="0"/>
          </a:p>
        </p:txBody>
      </p:sp>
    </p:spTree>
    <p:extLst>
      <p:ext uri="{BB962C8B-B14F-4D97-AF65-F5344CB8AC3E}">
        <p14:creationId xmlns:p14="http://schemas.microsoft.com/office/powerpoint/2010/main" val="2110538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Vasopressin</a:t>
            </a:r>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1474522040"/>
              </p:ext>
            </p:extLst>
          </p:nvPr>
        </p:nvGraphicFramePr>
        <p:xfrm>
          <a:off x="457200" y="1582616"/>
          <a:ext cx="8553117" cy="514603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a:t>
                      </a:r>
                      <a:r>
                        <a:rPr lang="en-US" b="1" baseline="0" dirty="0" smtClean="0"/>
                        <a:t> chemical type?</a:t>
                      </a:r>
                      <a:endParaRPr lang="en-US" b="1" dirty="0"/>
                    </a:p>
                  </a:txBody>
                  <a:tcPr/>
                </a:tc>
                <a:tc>
                  <a:txBody>
                    <a:bodyPr/>
                    <a:lstStyle/>
                    <a:p>
                      <a:r>
                        <a:rPr lang="en-US" b="0" dirty="0" smtClean="0"/>
                        <a:t>Peptide</a:t>
                      </a:r>
                      <a:endParaRPr lang="en-US" b="0" dirty="0"/>
                    </a:p>
                  </a:txBody>
                  <a:tcPr/>
                </a:tc>
                <a:tc>
                  <a:txBody>
                    <a:bodyPr/>
                    <a:lstStyle/>
                    <a:p>
                      <a:r>
                        <a:rPr lang="en-US" b="0" dirty="0" smtClean="0"/>
                        <a:t>9</a:t>
                      </a:r>
                      <a:r>
                        <a:rPr lang="en-US" b="0" baseline="0" dirty="0" smtClean="0"/>
                        <a:t> Amino acids</a:t>
                      </a:r>
                      <a:endParaRPr lang="en-US" b="0" dirty="0"/>
                    </a:p>
                  </a:txBody>
                  <a:tcPr/>
                </a:tc>
              </a:tr>
              <a:tr h="370840">
                <a:tc>
                  <a:txBody>
                    <a:bodyPr/>
                    <a:lstStyle/>
                    <a:p>
                      <a:r>
                        <a:rPr lang="en-US" b="1" dirty="0" smtClean="0"/>
                        <a:t>Where is it made?</a:t>
                      </a:r>
                      <a:endParaRPr lang="en-US" b="1" dirty="0"/>
                    </a:p>
                  </a:txBody>
                  <a:tcPr/>
                </a:tc>
                <a:tc>
                  <a:txBody>
                    <a:bodyPr/>
                    <a:lstStyle/>
                    <a:p>
                      <a:r>
                        <a:rPr lang="en-US" b="0" dirty="0" smtClean="0"/>
                        <a:t>Posterior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Hypothalamic </a:t>
                      </a:r>
                      <a:r>
                        <a:rPr lang="en-US" dirty="0" err="1" smtClean="0"/>
                        <a:t>osmoreceptors</a:t>
                      </a:r>
                      <a:r>
                        <a:rPr lang="en-US" dirty="0" smtClean="0"/>
                        <a:t> (PVN/SFO</a:t>
                      </a:r>
                      <a:r>
                        <a:rPr lang="en-US" dirty="0" smtClean="0"/>
                        <a:t>) and</a:t>
                      </a:r>
                      <a:endParaRPr lang="en-US" dirty="0" smtClean="0"/>
                    </a:p>
                    <a:p>
                      <a:r>
                        <a:rPr lang="en-US" dirty="0" smtClean="0"/>
                        <a:t>Mechanoreceptors</a:t>
                      </a:r>
                      <a:r>
                        <a:rPr lang="en-US" baseline="0" dirty="0" smtClean="0"/>
                        <a:t> (Carotid artery)</a:t>
                      </a:r>
                      <a:endParaRPr lang="en-US" dirty="0"/>
                    </a:p>
                  </a:txBody>
                  <a:tcPr/>
                </a:tc>
                <a:tc>
                  <a:txBody>
                    <a:bodyPr/>
                    <a:lstStyle/>
                    <a:p>
                      <a:r>
                        <a:rPr lang="en-US" dirty="0" smtClean="0"/>
                        <a:t>Increased</a:t>
                      </a:r>
                      <a:r>
                        <a:rPr lang="en-US" baseline="0" dirty="0" smtClean="0"/>
                        <a:t> osmotic pressure or r</a:t>
                      </a:r>
                      <a:r>
                        <a:rPr lang="en-US" dirty="0" smtClean="0"/>
                        <a:t>educed plasma volume</a:t>
                      </a:r>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AVPR1-3</a:t>
                      </a:r>
                      <a:endParaRPr lang="en-US" dirty="0"/>
                    </a:p>
                  </a:txBody>
                  <a:tcPr/>
                </a:tc>
                <a:tc>
                  <a:txBody>
                    <a:bodyPr/>
                    <a:lstStyle/>
                    <a:p>
                      <a:r>
                        <a:rPr lang="en-US" dirty="0" smtClean="0"/>
                        <a:t>GPCR (</a:t>
                      </a:r>
                      <a:r>
                        <a:rPr lang="en-US" dirty="0" err="1" smtClean="0"/>
                        <a:t>Gs</a:t>
                      </a:r>
                      <a:r>
                        <a:rPr lang="en-US" dirty="0" smtClean="0"/>
                        <a:t>)</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Kidney (Collecting</a:t>
                      </a:r>
                      <a:r>
                        <a:rPr lang="en-US" baseline="0" dirty="0" smtClean="0"/>
                        <a:t> Ducts)</a:t>
                      </a:r>
                      <a:endParaRPr lang="en-US" dirty="0"/>
                    </a:p>
                  </a:txBody>
                  <a:tcPr/>
                </a:tc>
                <a:tc>
                  <a:txBody>
                    <a:bodyPr/>
                    <a:lstStyle/>
                    <a:p>
                      <a:r>
                        <a:rPr lang="en-US" dirty="0" smtClean="0"/>
                        <a:t>Water Reuptake (AQP2</a:t>
                      </a:r>
                      <a:r>
                        <a:rPr lang="en-US" baseline="0" dirty="0" smtClean="0"/>
                        <a:t> trafficking)</a:t>
                      </a:r>
                      <a:endParaRPr lang="en-US" dirty="0"/>
                    </a:p>
                  </a:txBody>
                  <a:tcPr/>
                </a:tc>
              </a:tr>
              <a:tr h="370840">
                <a:tc>
                  <a:txBody>
                    <a:bodyPr/>
                    <a:lstStyle/>
                    <a:p>
                      <a:endParaRPr lang="en-US" b="1" dirty="0"/>
                    </a:p>
                  </a:txBody>
                  <a:tcPr/>
                </a:tc>
                <a:tc>
                  <a:txBody>
                    <a:bodyPr/>
                    <a:lstStyle/>
                    <a:p>
                      <a:r>
                        <a:rPr lang="en-US" dirty="0" smtClean="0"/>
                        <a:t>Vascular</a:t>
                      </a:r>
                      <a:r>
                        <a:rPr lang="en-US" baseline="0" dirty="0" smtClean="0"/>
                        <a:t> System</a:t>
                      </a:r>
                      <a:endParaRPr lang="en-US" dirty="0"/>
                    </a:p>
                  </a:txBody>
                  <a:tcPr/>
                </a:tc>
                <a:tc>
                  <a:txBody>
                    <a:bodyPr/>
                    <a:lstStyle/>
                    <a:p>
                      <a:r>
                        <a:rPr lang="en-US" dirty="0" smtClean="0"/>
                        <a:t>Vasoconstriction</a:t>
                      </a:r>
                      <a:endParaRPr lang="en-US" dirty="0"/>
                    </a:p>
                  </a:txBody>
                  <a:tcPr/>
                </a:tc>
              </a:tr>
              <a:tr h="370840">
                <a:tc>
                  <a:txBody>
                    <a:bodyPr/>
                    <a:lstStyle/>
                    <a:p>
                      <a:endParaRPr lang="en-US" b="1" dirty="0"/>
                    </a:p>
                  </a:txBody>
                  <a:tcPr/>
                </a:tc>
                <a:tc>
                  <a:txBody>
                    <a:bodyPr/>
                    <a:lstStyle/>
                    <a:p>
                      <a:r>
                        <a:rPr lang="en-US" dirty="0" smtClean="0"/>
                        <a:t>Anterior Pituitary</a:t>
                      </a:r>
                      <a:endParaRPr lang="en-US" dirty="0"/>
                    </a:p>
                  </a:txBody>
                  <a:tcPr/>
                </a:tc>
                <a:tc>
                  <a:txBody>
                    <a:bodyPr/>
                    <a:lstStyle/>
                    <a:p>
                      <a:r>
                        <a:rPr lang="en-US" dirty="0" smtClean="0"/>
                        <a:t>ACTH Release</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Normalization of volume/osmolality and AVPR receptor desensitization (</a:t>
                      </a:r>
                      <a:r>
                        <a:rPr lang="en-US" dirty="0" err="1" smtClean="0"/>
                        <a:t>arrestins</a:t>
                      </a:r>
                      <a:r>
                        <a:rPr lang="en-US" dirty="0" smtClean="0"/>
                        <a:t>)</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84983542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 Systems</a:t>
            </a:r>
            <a:endParaRPr lang="en-US" dirty="0"/>
          </a:p>
        </p:txBody>
      </p:sp>
      <p:pic>
        <p:nvPicPr>
          <p:cNvPr id="4" name="Picture 3"/>
          <p:cNvPicPr>
            <a:picLocks noChangeAspect="1"/>
          </p:cNvPicPr>
          <p:nvPr/>
        </p:nvPicPr>
        <p:blipFill>
          <a:blip r:embed="rId3"/>
          <a:stretch>
            <a:fillRect/>
          </a:stretch>
        </p:blipFill>
        <p:spPr>
          <a:xfrm>
            <a:off x="1803400" y="1613877"/>
            <a:ext cx="5524500" cy="4711700"/>
          </a:xfrm>
          <a:prstGeom prst="rect">
            <a:avLst/>
          </a:prstGeom>
        </p:spPr>
      </p:pic>
    </p:spTree>
    <p:extLst>
      <p:ext uri="{BB962C8B-B14F-4D97-AF65-F5344CB8AC3E}">
        <p14:creationId xmlns:p14="http://schemas.microsoft.com/office/powerpoint/2010/main" val="154647171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Vasopressin Release</a:t>
            </a:r>
            <a:endParaRPr lang="en-US" dirty="0"/>
          </a:p>
        </p:txBody>
      </p:sp>
      <p:pic>
        <p:nvPicPr>
          <p:cNvPr id="5" name="Picture 4"/>
          <p:cNvPicPr>
            <a:picLocks noChangeAspect="1"/>
          </p:cNvPicPr>
          <p:nvPr/>
        </p:nvPicPr>
        <p:blipFill>
          <a:blip r:embed="rId2"/>
          <a:stretch>
            <a:fillRect/>
          </a:stretch>
        </p:blipFill>
        <p:spPr>
          <a:xfrm>
            <a:off x="1024082" y="1347384"/>
            <a:ext cx="7242464" cy="5434416"/>
          </a:xfrm>
          <a:prstGeom prst="rect">
            <a:avLst/>
          </a:prstGeom>
        </p:spPr>
      </p:pic>
    </p:spTree>
    <p:extLst>
      <p:ext uri="{BB962C8B-B14F-4D97-AF65-F5344CB8AC3E}">
        <p14:creationId xmlns:p14="http://schemas.microsoft.com/office/powerpoint/2010/main" val="347936825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Volume, Osmolality and Vasopressin</a:t>
            </a:r>
            <a:endParaRPr lang="en-US" dirty="0"/>
          </a:p>
        </p:txBody>
      </p:sp>
      <p:sp>
        <p:nvSpPr>
          <p:cNvPr id="3" name="Content Placeholder 2"/>
          <p:cNvSpPr>
            <a:spLocks noGrp="1"/>
          </p:cNvSpPr>
          <p:nvPr>
            <p:ph idx="1"/>
          </p:nvPr>
        </p:nvSpPr>
        <p:spPr/>
        <p:txBody>
          <a:bodyPr/>
          <a:lstStyle/>
          <a:p>
            <a:r>
              <a:rPr lang="en-US" dirty="0" smtClean="0"/>
              <a:t>Vasopressin is released due to </a:t>
            </a:r>
            <a:r>
              <a:rPr lang="en-US" b="1" dirty="0" smtClean="0"/>
              <a:t>decreased blood volume </a:t>
            </a:r>
            <a:r>
              <a:rPr lang="en-US" dirty="0" smtClean="0"/>
              <a:t>or </a:t>
            </a:r>
            <a:r>
              <a:rPr lang="en-US" b="1" dirty="0" smtClean="0"/>
              <a:t>increased salt concentration</a:t>
            </a:r>
          </a:p>
          <a:p>
            <a:pPr lvl="1"/>
            <a:r>
              <a:rPr lang="en-US" dirty="0" smtClean="0"/>
              <a:t>Decreased blood volume is detected by mechanoreceptors at the carotid sinus</a:t>
            </a:r>
          </a:p>
          <a:p>
            <a:pPr lvl="1"/>
            <a:r>
              <a:rPr lang="en-US" dirty="0" smtClean="0"/>
              <a:t>Increased salt concentration is detected by </a:t>
            </a:r>
            <a:r>
              <a:rPr lang="en-US" dirty="0" err="1" smtClean="0"/>
              <a:t>osmoreceptors</a:t>
            </a:r>
            <a:r>
              <a:rPr lang="en-US" dirty="0" smtClean="0"/>
              <a:t> in the SFO and hypothalamus</a:t>
            </a:r>
          </a:p>
          <a:p>
            <a:r>
              <a:rPr lang="en-US" dirty="0" smtClean="0"/>
              <a:t>In either case, the hormone dilutes the blood by retaining water.</a:t>
            </a:r>
            <a:endParaRPr lang="en-US" dirty="0"/>
          </a:p>
        </p:txBody>
      </p:sp>
    </p:spTree>
    <p:extLst>
      <p:ext uri="{BB962C8B-B14F-4D97-AF65-F5344CB8AC3E}">
        <p14:creationId xmlns:p14="http://schemas.microsoft.com/office/powerpoint/2010/main" val="269113184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Baroreceptor Regulation of Vasopressin Release</a:t>
            </a:r>
            <a:endParaRPr lang="en-US" dirty="0"/>
          </a:p>
        </p:txBody>
      </p:sp>
      <p:pic>
        <p:nvPicPr>
          <p:cNvPr id="4" name="Picture 3"/>
          <p:cNvPicPr>
            <a:picLocks noChangeAspect="1"/>
          </p:cNvPicPr>
          <p:nvPr/>
        </p:nvPicPr>
        <p:blipFill>
          <a:blip r:embed="rId2"/>
          <a:stretch>
            <a:fillRect/>
          </a:stretch>
        </p:blipFill>
        <p:spPr>
          <a:xfrm>
            <a:off x="6001328" y="1417638"/>
            <a:ext cx="2988489" cy="5334000"/>
          </a:xfrm>
          <a:prstGeom prst="rect">
            <a:avLst/>
          </a:prstGeom>
        </p:spPr>
      </p:pic>
      <p:pic>
        <p:nvPicPr>
          <p:cNvPr id="5" name="Picture 4"/>
          <p:cNvPicPr>
            <a:picLocks noChangeAspect="1"/>
          </p:cNvPicPr>
          <p:nvPr/>
        </p:nvPicPr>
        <p:blipFill>
          <a:blip r:embed="rId3"/>
          <a:stretch>
            <a:fillRect/>
          </a:stretch>
        </p:blipFill>
        <p:spPr>
          <a:xfrm>
            <a:off x="542636" y="1627908"/>
            <a:ext cx="5017619" cy="5230091"/>
          </a:xfrm>
          <a:prstGeom prst="rect">
            <a:avLst/>
          </a:prstGeom>
        </p:spPr>
      </p:pic>
    </p:spTree>
    <p:extLst>
      <p:ext uri="{BB962C8B-B14F-4D97-AF65-F5344CB8AC3E}">
        <p14:creationId xmlns:p14="http://schemas.microsoft.com/office/powerpoint/2010/main" val="367501090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Osmoreceptor</a:t>
            </a:r>
            <a:r>
              <a:rPr lang="en-US" dirty="0" smtClean="0"/>
              <a:t> Regulation of Vasopressin Release</a:t>
            </a:r>
            <a:endParaRPr lang="en-US" dirty="0"/>
          </a:p>
        </p:txBody>
      </p:sp>
      <p:pic>
        <p:nvPicPr>
          <p:cNvPr id="4" name="Picture 3"/>
          <p:cNvPicPr>
            <a:picLocks noChangeAspect="1"/>
          </p:cNvPicPr>
          <p:nvPr/>
        </p:nvPicPr>
        <p:blipFill>
          <a:blip r:embed="rId2"/>
          <a:stretch>
            <a:fillRect/>
          </a:stretch>
        </p:blipFill>
        <p:spPr>
          <a:xfrm>
            <a:off x="457200" y="1417638"/>
            <a:ext cx="2065805" cy="5310909"/>
          </a:xfrm>
          <a:prstGeom prst="rect">
            <a:avLst/>
          </a:prstGeom>
        </p:spPr>
      </p:pic>
      <p:pic>
        <p:nvPicPr>
          <p:cNvPr id="5" name="Picture 4"/>
          <p:cNvPicPr>
            <a:picLocks noChangeAspect="1"/>
          </p:cNvPicPr>
          <p:nvPr/>
        </p:nvPicPr>
        <p:blipFill>
          <a:blip r:embed="rId3"/>
          <a:stretch>
            <a:fillRect/>
          </a:stretch>
        </p:blipFill>
        <p:spPr>
          <a:xfrm>
            <a:off x="2724726" y="2632363"/>
            <a:ext cx="6419273" cy="2913011"/>
          </a:xfrm>
          <a:prstGeom prst="rect">
            <a:avLst/>
          </a:prstGeom>
        </p:spPr>
      </p:pic>
    </p:spTree>
    <p:extLst>
      <p:ext uri="{BB962C8B-B14F-4D97-AF65-F5344CB8AC3E}">
        <p14:creationId xmlns:p14="http://schemas.microsoft.com/office/powerpoint/2010/main" val="74402039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Vasopressin Regulates Aquaporin Trafficking</a:t>
            </a:r>
            <a:endParaRPr lang="en-US" dirty="0"/>
          </a:p>
        </p:txBody>
      </p:sp>
      <p:pic>
        <p:nvPicPr>
          <p:cNvPr id="4" name="Picture 3"/>
          <p:cNvPicPr>
            <a:picLocks noChangeAspect="1"/>
          </p:cNvPicPr>
          <p:nvPr/>
        </p:nvPicPr>
        <p:blipFill>
          <a:blip r:embed="rId2"/>
          <a:stretch>
            <a:fillRect/>
          </a:stretch>
        </p:blipFill>
        <p:spPr>
          <a:xfrm>
            <a:off x="831273" y="1821728"/>
            <a:ext cx="7396088" cy="3720089"/>
          </a:xfrm>
          <a:prstGeom prst="rect">
            <a:avLst/>
          </a:prstGeom>
        </p:spPr>
      </p:pic>
    </p:spTree>
    <p:extLst>
      <p:ext uri="{BB962C8B-B14F-4D97-AF65-F5344CB8AC3E}">
        <p14:creationId xmlns:p14="http://schemas.microsoft.com/office/powerpoint/2010/main" val="234882728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Vasopressin on the Kidney</a:t>
            </a:r>
            <a:endParaRPr lang="en-US" dirty="0"/>
          </a:p>
        </p:txBody>
      </p:sp>
      <p:pic>
        <p:nvPicPr>
          <p:cNvPr id="4" name="Picture 3" descr="vasopress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133" y="1555750"/>
            <a:ext cx="3086100" cy="4508500"/>
          </a:xfrm>
          <a:prstGeom prst="rect">
            <a:avLst/>
          </a:prstGeom>
        </p:spPr>
      </p:pic>
      <p:sp>
        <p:nvSpPr>
          <p:cNvPr id="5" name="TextBox 4"/>
          <p:cNvSpPr txBox="1"/>
          <p:nvPr/>
        </p:nvSpPr>
        <p:spPr>
          <a:xfrm>
            <a:off x="726391" y="3371271"/>
            <a:ext cx="1106418" cy="646331"/>
          </a:xfrm>
          <a:prstGeom prst="rect">
            <a:avLst/>
          </a:prstGeom>
          <a:noFill/>
        </p:spPr>
        <p:txBody>
          <a:bodyPr wrap="none" rtlCol="0">
            <a:spAutoFit/>
          </a:bodyPr>
          <a:lstStyle/>
          <a:p>
            <a:r>
              <a:rPr lang="en-US" dirty="0" smtClean="0"/>
              <a:t>Collecting </a:t>
            </a:r>
          </a:p>
          <a:p>
            <a:r>
              <a:rPr lang="en-US" dirty="0" smtClean="0"/>
              <a:t>Tubules</a:t>
            </a:r>
            <a:endParaRPr lang="en-US" dirty="0"/>
          </a:p>
        </p:txBody>
      </p:sp>
      <p:sp>
        <p:nvSpPr>
          <p:cNvPr id="6" name="TextBox 5"/>
          <p:cNvSpPr txBox="1"/>
          <p:nvPr/>
        </p:nvSpPr>
        <p:spPr>
          <a:xfrm>
            <a:off x="4877670" y="3394363"/>
            <a:ext cx="727934" cy="369332"/>
          </a:xfrm>
          <a:prstGeom prst="rect">
            <a:avLst/>
          </a:prstGeom>
          <a:noFill/>
        </p:spPr>
        <p:txBody>
          <a:bodyPr wrap="none" rtlCol="0">
            <a:spAutoFit/>
          </a:bodyPr>
          <a:lstStyle/>
          <a:p>
            <a:r>
              <a:rPr lang="en-US" dirty="0" smtClean="0"/>
              <a:t>Blood</a:t>
            </a:r>
            <a:endParaRPr lang="en-US" dirty="0"/>
          </a:p>
        </p:txBody>
      </p:sp>
    </p:spTree>
    <p:extLst>
      <p:ext uri="{BB962C8B-B14F-4D97-AF65-F5344CB8AC3E}">
        <p14:creationId xmlns:p14="http://schemas.microsoft.com/office/powerpoint/2010/main" val="401739966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Conditions with Altered Vasopressin Function</a:t>
            </a:r>
            <a:endParaRPr lang="en-US" dirty="0"/>
          </a:p>
        </p:txBody>
      </p:sp>
      <p:sp>
        <p:nvSpPr>
          <p:cNvPr id="3" name="Content Placeholder 2"/>
          <p:cNvSpPr>
            <a:spLocks noGrp="1"/>
          </p:cNvSpPr>
          <p:nvPr>
            <p:ph idx="1"/>
          </p:nvPr>
        </p:nvSpPr>
        <p:spPr/>
        <p:txBody>
          <a:bodyPr/>
          <a:lstStyle/>
          <a:p>
            <a:r>
              <a:rPr lang="en-US" dirty="0" smtClean="0"/>
              <a:t>Lack of vasopressin signaling</a:t>
            </a:r>
          </a:p>
          <a:p>
            <a:r>
              <a:rPr lang="en-US" dirty="0" smtClean="0"/>
              <a:t>Too much vasopressin signaling</a:t>
            </a:r>
            <a:endParaRPr lang="en-US" dirty="0"/>
          </a:p>
        </p:txBody>
      </p:sp>
    </p:spTree>
    <p:extLst>
      <p:ext uri="{BB962C8B-B14F-4D97-AF65-F5344CB8AC3E}">
        <p14:creationId xmlns:p14="http://schemas.microsoft.com/office/powerpoint/2010/main" val="240804074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 with Folks Nearby</a:t>
            </a:r>
            <a:endParaRPr lang="en-US" dirty="0"/>
          </a:p>
        </p:txBody>
      </p:sp>
      <p:sp>
        <p:nvSpPr>
          <p:cNvPr id="3" name="Content Placeholder 2"/>
          <p:cNvSpPr>
            <a:spLocks noGrp="1"/>
          </p:cNvSpPr>
          <p:nvPr>
            <p:ph idx="1"/>
          </p:nvPr>
        </p:nvSpPr>
        <p:spPr/>
        <p:txBody>
          <a:bodyPr/>
          <a:lstStyle/>
          <a:p>
            <a:r>
              <a:rPr lang="en-US" dirty="0" smtClean="0"/>
              <a:t>How could whiplash cause diabetes </a:t>
            </a:r>
            <a:r>
              <a:rPr lang="en-US" dirty="0" err="1" smtClean="0"/>
              <a:t>insipidus</a:t>
            </a:r>
            <a:r>
              <a:rPr lang="en-US" dirty="0" smtClean="0"/>
              <a:t>?</a:t>
            </a:r>
          </a:p>
          <a:p>
            <a:r>
              <a:rPr lang="en-US" dirty="0" smtClean="0"/>
              <a:t>HINT: Relates to damage/severing of infundibulum</a:t>
            </a:r>
            <a:endParaRPr lang="en-US" dirty="0"/>
          </a:p>
        </p:txBody>
      </p:sp>
    </p:spTree>
    <p:extLst>
      <p:ext uri="{BB962C8B-B14F-4D97-AF65-F5344CB8AC3E}">
        <p14:creationId xmlns:p14="http://schemas.microsoft.com/office/powerpoint/2010/main" val="24821167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Summary</a:t>
            </a:r>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3841727130"/>
              </p:ext>
            </p:extLst>
          </p:nvPr>
        </p:nvGraphicFramePr>
        <p:xfrm>
          <a:off x="457200" y="1582616"/>
          <a:ext cx="8553117" cy="35102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 chemical</a:t>
                      </a:r>
                      <a:r>
                        <a:rPr lang="en-US" b="1" baseline="0" dirty="0" smtClean="0"/>
                        <a:t> type</a:t>
                      </a:r>
                      <a:endParaRPr lang="en-US" b="1" dirty="0"/>
                    </a:p>
                  </a:txBody>
                  <a:tcPr/>
                </a:tc>
                <a:tc>
                  <a:txBody>
                    <a:bodyPr/>
                    <a:lstStyle/>
                    <a:p>
                      <a:r>
                        <a:rPr lang="en-US" b="0" dirty="0" smtClean="0"/>
                        <a:t>Peptide</a:t>
                      </a:r>
                      <a:endParaRPr lang="en-US" b="0" dirty="0"/>
                    </a:p>
                  </a:txBody>
                  <a:tcPr/>
                </a:tc>
                <a:tc>
                  <a:txBody>
                    <a:bodyPr/>
                    <a:lstStyle/>
                    <a:p>
                      <a:endParaRPr lang="en-US" dirty="0"/>
                    </a:p>
                  </a:txBody>
                  <a:tcPr/>
                </a:tc>
              </a:tr>
              <a:tr h="370840">
                <a:tc>
                  <a:txBody>
                    <a:bodyPr/>
                    <a:lstStyle/>
                    <a:p>
                      <a:r>
                        <a:rPr lang="en-US" b="1" dirty="0" smtClean="0"/>
                        <a:t>Where is it made?</a:t>
                      </a:r>
                      <a:endParaRPr lang="en-US" b="1" dirty="0"/>
                    </a:p>
                  </a:txBody>
                  <a:tcPr/>
                </a:tc>
                <a:tc>
                  <a:txBody>
                    <a:bodyPr/>
                    <a:lstStyle/>
                    <a:p>
                      <a:r>
                        <a:rPr lang="en-US" b="0" dirty="0" smtClean="0"/>
                        <a:t>Posterior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Synaptic</a:t>
                      </a:r>
                      <a:r>
                        <a:rPr lang="en-US" baseline="0" dirty="0" smtClean="0"/>
                        <a:t> activation in Hypothalamus (PVN, mechanism unclear)</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OXTR</a:t>
                      </a:r>
                      <a:endParaRPr lang="en-US" dirty="0"/>
                    </a:p>
                  </a:txBody>
                  <a:tcPr/>
                </a:tc>
                <a:tc>
                  <a:txBody>
                    <a:bodyPr/>
                    <a:lstStyle/>
                    <a:p>
                      <a:endParaRPr lang="en-US"/>
                    </a:p>
                  </a:txBody>
                  <a:tcPr/>
                </a:tc>
              </a:tr>
              <a:tr h="370840">
                <a:tc>
                  <a:txBody>
                    <a:bodyPr/>
                    <a:lstStyle/>
                    <a:p>
                      <a:r>
                        <a:rPr lang="en-US" b="1" dirty="0" smtClean="0"/>
                        <a:t>What tissues does it affect?</a:t>
                      </a:r>
                      <a:endParaRPr lang="en-US" b="1" dirty="0"/>
                    </a:p>
                  </a:txBody>
                  <a:tcPr/>
                </a:tc>
                <a:tc>
                  <a:txBody>
                    <a:bodyPr/>
                    <a:lstStyle/>
                    <a:p>
                      <a:r>
                        <a:rPr lang="en-US" dirty="0" smtClean="0"/>
                        <a:t>Uterus</a:t>
                      </a:r>
                      <a:endParaRPr lang="en-US" dirty="0"/>
                    </a:p>
                  </a:txBody>
                  <a:tcPr/>
                </a:tc>
                <a:tc>
                  <a:txBody>
                    <a:bodyPr/>
                    <a:lstStyle/>
                    <a:p>
                      <a:r>
                        <a:rPr lang="en-US" dirty="0" smtClean="0"/>
                        <a:t>Contractions</a:t>
                      </a:r>
                      <a:endParaRPr lang="en-US" dirty="0"/>
                    </a:p>
                  </a:txBody>
                  <a:tcPr/>
                </a:tc>
              </a:tr>
              <a:tr h="370840">
                <a:tc>
                  <a:txBody>
                    <a:bodyPr/>
                    <a:lstStyle/>
                    <a:p>
                      <a:endParaRPr lang="en-US" b="1" dirty="0"/>
                    </a:p>
                  </a:txBody>
                  <a:tcPr/>
                </a:tc>
                <a:tc>
                  <a:txBody>
                    <a:bodyPr/>
                    <a:lstStyle/>
                    <a:p>
                      <a:r>
                        <a:rPr lang="en-US" dirty="0" smtClean="0"/>
                        <a:t>Mammary Glands</a:t>
                      </a:r>
                      <a:endParaRPr lang="en-US" dirty="0"/>
                    </a:p>
                  </a:txBody>
                  <a:tcPr/>
                </a:tc>
                <a:tc>
                  <a:txBody>
                    <a:bodyPr/>
                    <a:lstStyle/>
                    <a:p>
                      <a:r>
                        <a:rPr lang="en-US" dirty="0" smtClean="0"/>
                        <a:t>Let-Down</a:t>
                      </a:r>
                      <a:r>
                        <a:rPr lang="en-US" baseline="0" dirty="0" smtClean="0"/>
                        <a:t> Reflex (Lactation)</a:t>
                      </a:r>
                      <a:endParaRPr lang="en-US" dirty="0"/>
                    </a:p>
                  </a:txBody>
                  <a:tcPr/>
                </a:tc>
              </a:tr>
              <a:tr h="370840">
                <a:tc>
                  <a:txBody>
                    <a:bodyPr/>
                    <a:lstStyle/>
                    <a:p>
                      <a:endParaRPr lang="en-US" b="1" dirty="0"/>
                    </a:p>
                  </a:txBody>
                  <a:tcPr/>
                </a:tc>
                <a:tc>
                  <a:txBody>
                    <a:bodyPr/>
                    <a:lstStyle/>
                    <a:p>
                      <a:r>
                        <a:rPr lang="en-US" dirty="0" smtClean="0"/>
                        <a:t>Neural</a:t>
                      </a:r>
                      <a:endParaRPr lang="en-US" dirty="0"/>
                    </a:p>
                  </a:txBody>
                  <a:tcPr/>
                </a:tc>
                <a:tc>
                  <a:txBody>
                    <a:bodyPr/>
                    <a:lstStyle/>
                    <a:p>
                      <a:r>
                        <a:rPr lang="en-US" dirty="0" smtClean="0"/>
                        <a:t>Positive Social Interactions</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Delivery</a:t>
                      </a:r>
                      <a:r>
                        <a:rPr lang="en-US" baseline="0" dirty="0" smtClean="0"/>
                        <a:t> (reduced input)</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44811094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During Delivery</a:t>
            </a:r>
            <a:endParaRPr lang="en-US" dirty="0"/>
          </a:p>
        </p:txBody>
      </p:sp>
      <p:pic>
        <p:nvPicPr>
          <p:cNvPr id="4" name="Picture 3"/>
          <p:cNvPicPr>
            <a:picLocks noChangeAspect="1"/>
          </p:cNvPicPr>
          <p:nvPr/>
        </p:nvPicPr>
        <p:blipFill>
          <a:blip r:embed="rId3"/>
          <a:stretch>
            <a:fillRect/>
          </a:stretch>
        </p:blipFill>
        <p:spPr>
          <a:xfrm>
            <a:off x="2226209" y="1417638"/>
            <a:ext cx="4839610" cy="4567382"/>
          </a:xfrm>
          <a:prstGeom prst="rect">
            <a:avLst/>
          </a:prstGeom>
        </p:spPr>
      </p:pic>
    </p:spTree>
    <p:extLst>
      <p:ext uri="{BB962C8B-B14F-4D97-AF65-F5344CB8AC3E}">
        <p14:creationId xmlns:p14="http://schemas.microsoft.com/office/powerpoint/2010/main" val="38092662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Extracellular Sensing</a:t>
            </a:r>
            <a:endParaRPr lang="en-US" dirty="0"/>
          </a:p>
        </p:txBody>
      </p:sp>
      <p:pic>
        <p:nvPicPr>
          <p:cNvPr id="4" name="Chemotaxis- Bacteria attracted by a sugar crystal.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600200"/>
            <a:ext cx="8045450" cy="4525963"/>
          </a:xfrm>
        </p:spPr>
      </p:pic>
      <p:sp>
        <p:nvSpPr>
          <p:cNvPr id="5" name="TextBox 4"/>
          <p:cNvSpPr txBox="1"/>
          <p:nvPr/>
        </p:nvSpPr>
        <p:spPr>
          <a:xfrm>
            <a:off x="3810001" y="6389077"/>
            <a:ext cx="5334000" cy="369332"/>
          </a:xfrm>
          <a:prstGeom prst="rect">
            <a:avLst/>
          </a:prstGeom>
          <a:noFill/>
        </p:spPr>
        <p:txBody>
          <a:bodyPr wrap="square" rtlCol="0">
            <a:spAutoFit/>
          </a:bodyPr>
          <a:lstStyle/>
          <a:p>
            <a:r>
              <a:rPr lang="en-US" dirty="0"/>
              <a:t>https://</a:t>
            </a:r>
            <a:r>
              <a:rPr lang="en-US" dirty="0" err="1"/>
              <a:t>www.youtube.com</a:t>
            </a:r>
            <a:r>
              <a:rPr lang="en-US" dirty="0"/>
              <a:t>/</a:t>
            </a:r>
            <a:r>
              <a:rPr lang="en-US" dirty="0" err="1"/>
              <a:t>watch?v</a:t>
            </a:r>
            <a:r>
              <a:rPr lang="en-US" dirty="0"/>
              <a:t>=F6QMU3KD7zw</a:t>
            </a:r>
          </a:p>
        </p:txBody>
      </p:sp>
    </p:spTree>
    <p:extLst>
      <p:ext uri="{BB962C8B-B14F-4D97-AF65-F5344CB8AC3E}">
        <p14:creationId xmlns:p14="http://schemas.microsoft.com/office/powerpoint/2010/main" val="249336727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During Lactation</a:t>
            </a:r>
            <a:endParaRPr lang="en-US" dirty="0"/>
          </a:p>
        </p:txBody>
      </p:sp>
      <p:pic>
        <p:nvPicPr>
          <p:cNvPr id="4" name="Picture 3"/>
          <p:cNvPicPr>
            <a:picLocks noChangeAspect="1"/>
          </p:cNvPicPr>
          <p:nvPr/>
        </p:nvPicPr>
        <p:blipFill>
          <a:blip r:embed="rId2"/>
          <a:stretch>
            <a:fillRect/>
          </a:stretch>
        </p:blipFill>
        <p:spPr>
          <a:xfrm>
            <a:off x="2752436" y="1524000"/>
            <a:ext cx="3669792" cy="5334000"/>
          </a:xfrm>
          <a:prstGeom prst="rect">
            <a:avLst/>
          </a:prstGeom>
        </p:spPr>
      </p:pic>
    </p:spTree>
    <p:extLst>
      <p:ext uri="{BB962C8B-B14F-4D97-AF65-F5344CB8AC3E}">
        <p14:creationId xmlns:p14="http://schemas.microsoft.com/office/powerpoint/2010/main" val="185546042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and </a:t>
            </a:r>
            <a:r>
              <a:rPr lang="en-US" dirty="0"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err="1"/>
              <a:t>acronymns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17807684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Future</a:t>
            </a:r>
            <a:endParaRPr lang="en-US" dirty="0"/>
          </a:p>
        </p:txBody>
      </p:sp>
      <p:sp>
        <p:nvSpPr>
          <p:cNvPr id="3" name="Content Placeholder 2"/>
          <p:cNvSpPr>
            <a:spLocks noGrp="1"/>
          </p:cNvSpPr>
          <p:nvPr>
            <p:ph idx="1"/>
          </p:nvPr>
        </p:nvSpPr>
        <p:spPr>
          <a:xfrm>
            <a:off x="457199" y="1600200"/>
            <a:ext cx="4288589" cy="4525963"/>
          </a:xfrm>
        </p:spPr>
        <p:txBody>
          <a:bodyPr>
            <a:normAutofit fontScale="70000" lnSpcReduction="20000"/>
          </a:bodyPr>
          <a:lstStyle/>
          <a:p>
            <a:r>
              <a:rPr lang="en-US" dirty="0" smtClean="0"/>
              <a:t>Endocrine Control Systems</a:t>
            </a:r>
          </a:p>
          <a:p>
            <a:r>
              <a:rPr lang="en-US" dirty="0" smtClean="0"/>
              <a:t>Neuroendocrinology and the Posterior Pituitary</a:t>
            </a:r>
          </a:p>
          <a:p>
            <a:r>
              <a:rPr lang="en-US" b="1" dirty="0" smtClean="0"/>
              <a:t>Endocrine Control of Growth</a:t>
            </a:r>
          </a:p>
          <a:p>
            <a:r>
              <a:rPr lang="en-US" b="1" dirty="0" smtClean="0"/>
              <a:t>Adrenals and Stress Hormones</a:t>
            </a:r>
          </a:p>
          <a:p>
            <a:r>
              <a:rPr lang="en-US" dirty="0"/>
              <a:t>Hypothalamus and Endocrine Control of Appetite</a:t>
            </a:r>
          </a:p>
          <a:p>
            <a:r>
              <a:rPr lang="en-US" dirty="0" smtClean="0"/>
              <a:t>Pancreatic Hormones and Metabolic Control</a:t>
            </a:r>
          </a:p>
          <a:p>
            <a:r>
              <a:rPr lang="en-US" dirty="0" smtClean="0">
                <a:solidFill>
                  <a:srgbClr val="FF0000"/>
                </a:solidFill>
              </a:rPr>
              <a:t>Thyroid Hormones (KP)</a:t>
            </a:r>
          </a:p>
          <a:p>
            <a:r>
              <a:rPr lang="en-US" dirty="0" smtClean="0">
                <a:solidFill>
                  <a:srgbClr val="FF0000"/>
                </a:solidFill>
              </a:rPr>
              <a:t>Calcium Homeostasis (MF)</a:t>
            </a:r>
          </a:p>
          <a:p>
            <a:r>
              <a:rPr lang="en-US" dirty="0" smtClean="0">
                <a:solidFill>
                  <a:srgbClr val="FF0000"/>
                </a:solidFill>
              </a:rPr>
              <a:t>Reproductive Hormones (HP)</a:t>
            </a:r>
          </a:p>
          <a:p>
            <a:pPr marL="0" indent="0">
              <a:buNone/>
            </a:pPr>
            <a:endParaRPr lang="en-US" dirty="0"/>
          </a:p>
        </p:txBody>
      </p:sp>
      <p:pic>
        <p:nvPicPr>
          <p:cNvPr id="6" name="Picture 5"/>
          <p:cNvPicPr>
            <a:picLocks noChangeAspect="1"/>
          </p:cNvPicPr>
          <p:nvPr/>
        </p:nvPicPr>
        <p:blipFill>
          <a:blip r:embed="rId2"/>
          <a:stretch>
            <a:fillRect/>
          </a:stretch>
        </p:blipFill>
        <p:spPr>
          <a:xfrm>
            <a:off x="4870236" y="1310691"/>
            <a:ext cx="3946906" cy="5207000"/>
          </a:xfrm>
          <a:prstGeom prst="rect">
            <a:avLst/>
          </a:prstGeom>
        </p:spPr>
      </p:pic>
    </p:spTree>
    <p:extLst>
      <p:ext uri="{BB962C8B-B14F-4D97-AF65-F5344CB8AC3E}">
        <p14:creationId xmlns:p14="http://schemas.microsoft.com/office/powerpoint/2010/main" val="300990263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End </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1422108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important processes?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There has to be a signal</a:t>
            </a:r>
          </a:p>
          <a:p>
            <a:pPr marL="514350" indent="-514350">
              <a:buFont typeface="+mj-lt"/>
              <a:buAutoNum type="arabicPeriod"/>
            </a:pPr>
            <a:r>
              <a:rPr lang="en-US" dirty="0" smtClean="0"/>
              <a:t>That signal has to be detected </a:t>
            </a:r>
          </a:p>
          <a:p>
            <a:pPr marL="514350" indent="-514350">
              <a:buFont typeface="+mj-lt"/>
              <a:buAutoNum type="arabicPeriod"/>
            </a:pPr>
            <a:r>
              <a:rPr lang="en-US" dirty="0" smtClean="0"/>
              <a:t>The cell has to respond to that signal</a:t>
            </a:r>
          </a:p>
          <a:p>
            <a:pPr marL="514350" indent="-514350">
              <a:buFont typeface="+mj-lt"/>
              <a:buAutoNum type="arabicPeriod"/>
            </a:pPr>
            <a:r>
              <a:rPr lang="en-US" dirty="0" smtClean="0"/>
              <a:t>After a while the signal has to be stopped</a:t>
            </a:r>
            <a:endParaRPr lang="en-US" dirty="0"/>
          </a:p>
        </p:txBody>
      </p:sp>
    </p:spTree>
    <p:extLst>
      <p:ext uri="{BB962C8B-B14F-4D97-AF65-F5344CB8AC3E}">
        <p14:creationId xmlns:p14="http://schemas.microsoft.com/office/powerpoint/2010/main" val="2262125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 we need to know about a hormone?</a:t>
            </a:r>
            <a:endParaRPr lang="en-US" dirty="0"/>
          </a:p>
        </p:txBody>
      </p:sp>
      <p:sp>
        <p:nvSpPr>
          <p:cNvPr id="5" name="Content Placeholder 4"/>
          <p:cNvSpPr>
            <a:spLocks noGrp="1"/>
          </p:cNvSpPr>
          <p:nvPr>
            <p:ph idx="1"/>
          </p:nvPr>
        </p:nvSpPr>
        <p:spPr/>
        <p:txBody>
          <a:bodyPr/>
          <a:lstStyle/>
          <a:p>
            <a:r>
              <a:rPr lang="en-US" dirty="0" smtClean="0"/>
              <a:t>What kind of chemical is it?</a:t>
            </a:r>
          </a:p>
          <a:p>
            <a:r>
              <a:rPr lang="en-US" dirty="0" smtClean="0"/>
              <a:t>Where is it made?</a:t>
            </a:r>
          </a:p>
          <a:p>
            <a:r>
              <a:rPr lang="en-US" dirty="0" smtClean="0"/>
              <a:t>What causes its release?</a:t>
            </a:r>
          </a:p>
          <a:p>
            <a:r>
              <a:rPr lang="en-US" dirty="0" smtClean="0"/>
              <a:t>What are its receptors?</a:t>
            </a:r>
          </a:p>
          <a:p>
            <a:r>
              <a:rPr lang="en-US" dirty="0" smtClean="0"/>
              <a:t>What tissues does it effect?</a:t>
            </a:r>
          </a:p>
          <a:p>
            <a:r>
              <a:rPr lang="en-US" dirty="0" smtClean="0"/>
              <a:t>How does it get turned off</a:t>
            </a:r>
            <a:endParaRPr lang="en-US" dirty="0"/>
          </a:p>
        </p:txBody>
      </p:sp>
    </p:spTree>
    <p:extLst>
      <p:ext uri="{BB962C8B-B14F-4D97-AF65-F5344CB8AC3E}">
        <p14:creationId xmlns:p14="http://schemas.microsoft.com/office/powerpoint/2010/main" val="24704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Adrenaline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63723177"/>
              </p:ext>
            </p:extLst>
          </p:nvPr>
        </p:nvGraphicFramePr>
        <p:xfrm>
          <a:off x="457200" y="1582616"/>
          <a:ext cx="8553117" cy="51612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a:t>
                      </a:r>
                      <a:r>
                        <a:rPr lang="en-US" b="1" baseline="0" dirty="0" smtClean="0"/>
                        <a:t> kind of chemical is it?</a:t>
                      </a:r>
                      <a:endParaRPr lang="en-US" b="1" dirty="0"/>
                    </a:p>
                  </a:txBody>
                  <a:tcPr/>
                </a:tc>
                <a:tc>
                  <a:txBody>
                    <a:bodyPr/>
                    <a:lstStyle/>
                    <a:p>
                      <a:r>
                        <a:rPr lang="en-US" b="0" dirty="0" smtClean="0"/>
                        <a:t>Biogenic</a:t>
                      </a:r>
                      <a:r>
                        <a:rPr lang="en-US" b="0" baseline="0" dirty="0" smtClean="0"/>
                        <a:t> Amine</a:t>
                      </a:r>
                      <a:endParaRPr lang="en-US" b="0" dirty="0"/>
                    </a:p>
                  </a:txBody>
                  <a:tcPr/>
                </a:tc>
                <a:tc>
                  <a:txBody>
                    <a:bodyPr/>
                    <a:lstStyle/>
                    <a:p>
                      <a:r>
                        <a:rPr lang="en-US" b="0" dirty="0" smtClean="0"/>
                        <a:t>Tyrosine</a:t>
                      </a:r>
                      <a:r>
                        <a:rPr lang="en-US" b="0" baseline="0" dirty="0" smtClean="0"/>
                        <a:t> Derivative</a:t>
                      </a:r>
                      <a:endParaRPr lang="en-US" b="0" dirty="0"/>
                    </a:p>
                  </a:txBody>
                  <a:tcPr/>
                </a:tc>
              </a:tr>
              <a:tr h="370840">
                <a:tc>
                  <a:txBody>
                    <a:bodyPr/>
                    <a:lstStyle/>
                    <a:p>
                      <a:r>
                        <a:rPr lang="en-US" b="1" dirty="0" smtClean="0"/>
                        <a:t>Where is it made?</a:t>
                      </a:r>
                      <a:endParaRPr lang="en-US" b="1" dirty="0"/>
                    </a:p>
                  </a:txBody>
                  <a:tcPr/>
                </a:tc>
                <a:tc>
                  <a:txBody>
                    <a:bodyPr/>
                    <a:lstStyle/>
                    <a:p>
                      <a:r>
                        <a:rPr lang="en-US" b="0" dirty="0" smtClean="0"/>
                        <a:t>Adrenal medulla</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Sympathetic nervous stimulation</a:t>
                      </a:r>
                      <a:endParaRPr lang="en-US" dirty="0"/>
                    </a:p>
                  </a:txBody>
                  <a:tcPr/>
                </a:tc>
                <a:tc>
                  <a:txBody>
                    <a:bodyPr/>
                    <a:lstStyle/>
                    <a:p>
                      <a:endParaRPr lang="en-US" dirty="0"/>
                    </a:p>
                  </a:txBody>
                  <a:tcPr/>
                </a:tc>
              </a:tr>
              <a:tr h="370840">
                <a:tc>
                  <a:txBody>
                    <a:bodyPr/>
                    <a:lstStyle/>
                    <a:p>
                      <a:r>
                        <a:rPr lang="en-US" b="1" dirty="0" smtClean="0"/>
                        <a:t>What is its receptor?</a:t>
                      </a:r>
                      <a:endParaRPr lang="en-US" b="1" dirty="0"/>
                    </a:p>
                  </a:txBody>
                  <a:tcPr/>
                </a:tc>
                <a:tc>
                  <a:txBody>
                    <a:bodyPr/>
                    <a:lstStyle/>
                    <a:p>
                      <a:r>
                        <a:rPr lang="en-US" dirty="0" smtClean="0"/>
                        <a:t>Alpha/Beta-Adrenergic Receptors</a:t>
                      </a:r>
                      <a:endParaRPr lang="en-US" dirty="0"/>
                    </a:p>
                  </a:txBody>
                  <a:tcPr/>
                </a:tc>
                <a:tc>
                  <a:txBody>
                    <a:bodyPr/>
                    <a:lstStyle/>
                    <a:p>
                      <a:r>
                        <a:rPr lang="en-US" dirty="0" smtClean="0"/>
                        <a:t>GPCR -&gt; </a:t>
                      </a:r>
                      <a:r>
                        <a:rPr lang="en-US" dirty="0" err="1" smtClean="0"/>
                        <a:t>G</a:t>
                      </a:r>
                      <a:r>
                        <a:rPr lang="en-US" baseline="0" dirty="0" err="1" smtClean="0"/>
                        <a:t>s</a:t>
                      </a:r>
                      <a:r>
                        <a:rPr lang="en-US" baseline="0" dirty="0" smtClean="0"/>
                        <a:t> and </a:t>
                      </a:r>
                      <a:r>
                        <a:rPr lang="en-US" baseline="0" dirty="0" err="1" smtClean="0"/>
                        <a:t>Gi</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Heart</a:t>
                      </a:r>
                      <a:endParaRPr lang="en-US" dirty="0"/>
                    </a:p>
                  </a:txBody>
                  <a:tcPr/>
                </a:tc>
                <a:tc>
                  <a:txBody>
                    <a:bodyPr/>
                    <a:lstStyle/>
                    <a:p>
                      <a:r>
                        <a:rPr lang="en-US" dirty="0" smtClean="0"/>
                        <a:t>Increased heart rate</a:t>
                      </a:r>
                      <a:endParaRPr lang="en-US" dirty="0"/>
                    </a:p>
                  </a:txBody>
                  <a:tcPr/>
                </a:tc>
              </a:tr>
              <a:tr h="370840">
                <a:tc>
                  <a:txBody>
                    <a:bodyPr/>
                    <a:lstStyle/>
                    <a:p>
                      <a:endParaRPr lang="en-US" b="1" dirty="0"/>
                    </a:p>
                  </a:txBody>
                  <a:tcPr/>
                </a:tc>
                <a:tc>
                  <a:txBody>
                    <a:bodyPr/>
                    <a:lstStyle/>
                    <a:p>
                      <a:r>
                        <a:rPr lang="en-US" dirty="0" smtClean="0"/>
                        <a:t>Lungs</a:t>
                      </a:r>
                      <a:endParaRPr lang="en-US" dirty="0"/>
                    </a:p>
                  </a:txBody>
                  <a:tcPr/>
                </a:tc>
                <a:tc>
                  <a:txBody>
                    <a:bodyPr/>
                    <a:lstStyle/>
                    <a:p>
                      <a:r>
                        <a:rPr lang="en-US" dirty="0" smtClean="0"/>
                        <a:t>Increased</a:t>
                      </a:r>
                      <a:r>
                        <a:rPr lang="en-US" baseline="0" dirty="0" smtClean="0"/>
                        <a:t> respiration</a:t>
                      </a:r>
                      <a:endParaRPr lang="en-US" dirty="0"/>
                    </a:p>
                  </a:txBody>
                  <a:tcPr/>
                </a:tc>
              </a:tr>
              <a:tr h="370840">
                <a:tc>
                  <a:txBody>
                    <a:bodyPr/>
                    <a:lstStyle/>
                    <a:p>
                      <a:endParaRPr lang="en-US" b="1" dirty="0"/>
                    </a:p>
                  </a:txBody>
                  <a:tcPr/>
                </a:tc>
                <a:tc>
                  <a:txBody>
                    <a:bodyPr/>
                    <a:lstStyle/>
                    <a:p>
                      <a:r>
                        <a:rPr lang="en-US" dirty="0" smtClean="0"/>
                        <a:t>Vasculature</a:t>
                      </a:r>
                      <a:endParaRPr lang="en-US" dirty="0"/>
                    </a:p>
                  </a:txBody>
                  <a:tcPr/>
                </a:tc>
                <a:tc>
                  <a:txBody>
                    <a:bodyPr/>
                    <a:lstStyle/>
                    <a:p>
                      <a:r>
                        <a:rPr lang="en-US" dirty="0" smtClean="0"/>
                        <a:t>Vasoconstriction (smooth muscle), vasodilation (skeletal</a:t>
                      </a:r>
                      <a:r>
                        <a:rPr lang="en-US" baseline="0" dirty="0" smtClean="0"/>
                        <a:t> muscle)</a:t>
                      </a:r>
                      <a:endParaRPr lang="en-US" dirty="0"/>
                    </a:p>
                  </a:txBody>
                  <a:tcPr/>
                </a:tc>
              </a:tr>
              <a:tr h="370840">
                <a:tc>
                  <a:txBody>
                    <a:bodyPr/>
                    <a:lstStyle/>
                    <a:p>
                      <a:endParaRPr lang="en-US" b="1" dirty="0"/>
                    </a:p>
                  </a:txBody>
                  <a:tcPr/>
                </a:tc>
                <a:tc>
                  <a:txBody>
                    <a:bodyPr/>
                    <a:lstStyle/>
                    <a:p>
                      <a:r>
                        <a:rPr lang="en-US" dirty="0" smtClean="0"/>
                        <a:t>Liver</a:t>
                      </a:r>
                      <a:endParaRPr lang="en-US" dirty="0"/>
                    </a:p>
                  </a:txBody>
                  <a:tcPr/>
                </a:tc>
                <a:tc>
                  <a:txBody>
                    <a:bodyPr/>
                    <a:lstStyle/>
                    <a:p>
                      <a:r>
                        <a:rPr lang="en-US" dirty="0" err="1" smtClean="0"/>
                        <a:t>Glycogenolysis</a:t>
                      </a:r>
                      <a:endParaRPr lang="en-US" dirty="0"/>
                    </a:p>
                  </a:txBody>
                  <a:tcPr/>
                </a:tc>
              </a:tr>
              <a:tr h="370840">
                <a:tc>
                  <a:txBody>
                    <a:bodyPr/>
                    <a:lstStyle/>
                    <a:p>
                      <a:endParaRPr lang="en-US" b="1" dirty="0"/>
                    </a:p>
                  </a:txBody>
                  <a:tcPr/>
                </a:tc>
                <a:tc>
                  <a:txBody>
                    <a:bodyPr/>
                    <a:lstStyle/>
                    <a:p>
                      <a:r>
                        <a:rPr lang="en-US" dirty="0" smtClean="0"/>
                        <a:t>Fat</a:t>
                      </a:r>
                      <a:endParaRPr lang="en-US" dirty="0"/>
                    </a:p>
                  </a:txBody>
                  <a:tcPr/>
                </a:tc>
                <a:tc>
                  <a:txBody>
                    <a:bodyPr/>
                    <a:lstStyle/>
                    <a:p>
                      <a:r>
                        <a:rPr lang="en-US" dirty="0" smtClean="0"/>
                        <a:t>Lipolysis</a:t>
                      </a:r>
                      <a:endParaRPr lang="en-US" dirty="0"/>
                    </a:p>
                  </a:txBody>
                  <a:tcPr/>
                </a:tc>
              </a:tr>
              <a:tr h="370840">
                <a:tc>
                  <a:txBody>
                    <a:bodyPr/>
                    <a:lstStyle/>
                    <a:p>
                      <a:endParaRPr lang="en-US" b="1" dirty="0"/>
                    </a:p>
                  </a:txBody>
                  <a:tcPr/>
                </a:tc>
                <a:tc>
                  <a:txBody>
                    <a:bodyPr/>
                    <a:lstStyle/>
                    <a:p>
                      <a:r>
                        <a:rPr lang="en-US" dirty="0" smtClean="0"/>
                        <a:t>Skeletal Muscle</a:t>
                      </a:r>
                      <a:endParaRPr lang="en-US" dirty="0"/>
                    </a:p>
                  </a:txBody>
                  <a:tcPr/>
                </a:tc>
                <a:tc>
                  <a:txBody>
                    <a:bodyPr/>
                    <a:lstStyle/>
                    <a:p>
                      <a:r>
                        <a:rPr lang="en-US" dirty="0" smtClean="0"/>
                        <a:t>Contraction</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Sympathetic</a:t>
                      </a:r>
                      <a:r>
                        <a:rPr lang="en-US" baseline="0" dirty="0" smtClean="0"/>
                        <a:t> signal stops </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441297739"/>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05030.17.01"/>
  <p:tag name="PPTVERSION" val="14"/>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0BADE63A48C049D1A961131D3DDA9A8F"/>
  <p:tag name="AUTOOPENPOLL" val="False"/>
  <p:tag name="TYPE" val="MultiChoiceSlide"/>
  <p:tag name="TPSLIDEBULLETSTYLE" val="2"/>
  <p:tag name="TPQUESTIONXML" val="&lt;?xml version=&quot;1.0&quot; encoding=&quot;UTF-8&quot; standalone=&quot;yes&quot;?&gt;&lt;questionlist&gt;&lt;properties&gt;&lt;guid&gt;DB15482DE17F443BA3BBAECF7B5D5C9E&lt;/guid&gt;&lt;date&gt;3/22/2015 10:05:1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BADE63A48C049D1A961131D3DDA9A8F&lt;/guid&gt;&lt;repollguid&gt;BBCA973B2DA440B783B04C03D2EF96F2&lt;/repollguid&gt;&lt;sourceid&gt;832169B3DDDE492E83358559FD2D3FA4&lt;/sourceid&gt;&lt;questiontext&gt;Which hormonal responses will occur fastes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773DB04656EB46B6B731D1F97C034051&lt;/guid&gt;&lt;answertext&gt;GH effects on new mRNA/protein (JAK/STAT)&lt;/answertext&gt;&lt;valuetype&gt;0&lt;/valuetype&gt;&lt;/answer&gt;&lt;answer&gt;&lt;guid&gt;D764238684EE4A9D8E946E08E8853C51&lt;/guid&gt;&lt;answertext&gt;Insulin effects on enzyme activity (RTK)&lt;/answertext&gt;&lt;valuetype&gt;0&lt;/valuetype&gt;&lt;/answer&gt;&lt;answer&gt;&lt;guid&gt;21E2D5CCDCCA4BE9949E6DE7F971AAB1&lt;/guid&gt;&lt;answertext&gt;Testosterone effects on mRNA/protein (NHR)&lt;/answertext&gt;&lt;valuetype&gt;0&lt;/valuetype&gt;&lt;/answer&gt;&lt;answer&gt;&lt;guid&gt;C19611AB5B0D41B4A6CFA16FBF7575A9&lt;/guid&gt;&lt;answertext&gt;They all occur at the same speed&lt;/answertext&gt;&lt;valuetype&gt;0&lt;/valuetype&gt;&lt;/answer&gt;&lt;/answers&gt;&lt;/multichoice&gt;&lt;/questions&gt;&lt;/questionlist&gt;"/>
  <p:tag name="LIVECHARTING"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841</TotalTime>
  <Words>2392</Words>
  <Application>Microsoft Macintosh PowerPoint</Application>
  <PresentationFormat>On-screen Show (4:3)</PresentationFormat>
  <Paragraphs>359</Paragraphs>
  <Slides>63</Slides>
  <Notes>15</Notes>
  <HiddenSlides>0</HiddenSlides>
  <MMClips>1</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Endocrine Control Systems</vt:lpstr>
      <vt:lpstr>Why should a dentist (or a doctoral student) care about endocrinology</vt:lpstr>
      <vt:lpstr>Learning Objectives </vt:lpstr>
      <vt:lpstr>Things you (should) already know</vt:lpstr>
      <vt:lpstr>Organ Systems</vt:lpstr>
      <vt:lpstr>Extracellular Sensing</vt:lpstr>
      <vt:lpstr>What are the important processes?</vt:lpstr>
      <vt:lpstr>What do we need to know about a hormone?</vt:lpstr>
      <vt:lpstr>Example Adrenaline</vt:lpstr>
      <vt:lpstr>What Kinds of Hormones Are There?</vt:lpstr>
      <vt:lpstr>Endocrine vs Exocrine</vt:lpstr>
      <vt:lpstr>Neuroendocrine Secretions</vt:lpstr>
      <vt:lpstr>Generally, where are hormones made</vt:lpstr>
      <vt:lpstr>Generally how are hormones released?</vt:lpstr>
      <vt:lpstr>Insulin Release In Response To Glucose</vt:lpstr>
      <vt:lpstr>Basal vs Stimulated Secretion</vt:lpstr>
      <vt:lpstr>What Kinds of Receptors Are There?</vt:lpstr>
      <vt:lpstr>Cell Surface Receptors</vt:lpstr>
      <vt:lpstr>Types of Cell Surface Receptors</vt:lpstr>
      <vt:lpstr>GPCRs</vt:lpstr>
      <vt:lpstr>GPCRs and PKA</vt:lpstr>
      <vt:lpstr>Receptor Tyrosine Kinases</vt:lpstr>
      <vt:lpstr>JAK/STAT Receptors</vt:lpstr>
      <vt:lpstr>Nuclear Hormone Receptors</vt:lpstr>
      <vt:lpstr>What Do Nuclear Hormones Look Like?</vt:lpstr>
      <vt:lpstr>Which hormonal responses will occur fastest?</vt:lpstr>
      <vt:lpstr>General Concepts About Hormone Targets</vt:lpstr>
      <vt:lpstr>Relative Location of Action</vt:lpstr>
      <vt:lpstr>How To Get Hormonal Specificity?</vt:lpstr>
      <vt:lpstr>Turning the Signal off</vt:lpstr>
      <vt:lpstr>Example: Arrestins and GPCRs</vt:lpstr>
      <vt:lpstr>Example: Reduce New Hormone Secretion</vt:lpstr>
      <vt:lpstr>Example: Degrade Existing Hormones</vt:lpstr>
      <vt:lpstr>Group Project</vt:lpstr>
      <vt:lpstr>Integration of the CNS with Endocrine Signals</vt:lpstr>
      <vt:lpstr>Learning Objectives </vt:lpstr>
      <vt:lpstr>Your Future</vt:lpstr>
      <vt:lpstr>Design a hormone</vt:lpstr>
      <vt:lpstr>Neuroendocrinology and the Posterior Pituitary</vt:lpstr>
      <vt:lpstr>Learning Objectives</vt:lpstr>
      <vt:lpstr>The Hypothalamus Is the Main Site of Endocrine/CNS Integration</vt:lpstr>
      <vt:lpstr>The Hypothalamus Projects to and From Other Brain Regions</vt:lpstr>
      <vt:lpstr>How Are Hormones Sensed by the Hypothalamus?</vt:lpstr>
      <vt:lpstr>Subregions of the Hypothalamus</vt:lpstr>
      <vt:lpstr>Anatomy of the Pituitary</vt:lpstr>
      <vt:lpstr>Anterior Pituitary</vt:lpstr>
      <vt:lpstr>The Infundibulum and the Posterior Pituitary</vt:lpstr>
      <vt:lpstr>Why Regulate Water Retention?</vt:lpstr>
      <vt:lpstr>Vasopressin</vt:lpstr>
      <vt:lpstr>Vasopressin Release</vt:lpstr>
      <vt:lpstr>Volume, Osmolality and Vasopressin</vt:lpstr>
      <vt:lpstr>Baroreceptor Regulation of Vasopressin Release</vt:lpstr>
      <vt:lpstr>Osmoreceptor Regulation of Vasopressin Release</vt:lpstr>
      <vt:lpstr>Vasopressin Regulates Aquaporin Trafficking</vt:lpstr>
      <vt:lpstr>Effects of Vasopressin on the Kidney</vt:lpstr>
      <vt:lpstr>Conditions with Altered Vasopressin Function</vt:lpstr>
      <vt:lpstr>Discuss with Folks Nearby</vt:lpstr>
      <vt:lpstr>Oxytocin Summary</vt:lpstr>
      <vt:lpstr>Oxytocin During Delivery</vt:lpstr>
      <vt:lpstr>Oxytocin During Lactation</vt:lpstr>
      <vt:lpstr>Learning Objectives</vt:lpstr>
      <vt:lpstr>Your Future</vt:lpstr>
      <vt:lpstr>The End </vt:lpstr>
    </vt:vector>
  </TitlesOfParts>
  <Company>UT-HSC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Bridges</dc:creator>
  <cp:lastModifiedBy>Dave Bridges</cp:lastModifiedBy>
  <cp:revision>68</cp:revision>
  <dcterms:created xsi:type="dcterms:W3CDTF">2015-03-05T15:27:25Z</dcterms:created>
  <dcterms:modified xsi:type="dcterms:W3CDTF">2015-03-22T15:25:37Z</dcterms:modified>
</cp:coreProperties>
</file>